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358" r:id="rId3"/>
    <p:sldId id="267" r:id="rId4"/>
    <p:sldId id="362" r:id="rId5"/>
    <p:sldId id="359" r:id="rId6"/>
    <p:sldId id="360" r:id="rId7"/>
    <p:sldId id="361" r:id="rId8"/>
    <p:sldId id="363" r:id="rId9"/>
    <p:sldId id="364" r:id="rId10"/>
    <p:sldId id="365" r:id="rId11"/>
    <p:sldId id="354" r:id="rId12"/>
    <p:sldId id="357" r:id="rId13"/>
    <p:sldId id="348" r:id="rId14"/>
    <p:sldId id="349" r:id="rId15"/>
    <p:sldId id="350" r:id="rId16"/>
    <p:sldId id="34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90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99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2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02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30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09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1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20E20-92A7-4759-97C2-177EE4B1F12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D5BF-8405-4ADD-921B-3F08A2717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820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DEDE0-7FA3-D4C6-F9F8-2AF403658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F0"/>
                </a:solidFill>
              </a:rPr>
              <a:t>Antinatalismus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C49C30-A092-C182-1134-62D2B75B8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0113"/>
            <a:ext cx="9144000" cy="1655762"/>
          </a:xfrm>
        </p:spPr>
        <p:txBody>
          <a:bodyPr>
            <a:normAutofit/>
          </a:bodyPr>
          <a:lstStyle/>
          <a:p>
            <a:r>
              <a:rPr lang="cs-CZ" sz="3400" b="1" dirty="0"/>
              <a:t>a plánovaná neplodnost</a:t>
            </a:r>
            <a:endParaRPr lang="en-GB" sz="34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F41762B-EEBB-FB26-9CAF-01ACC7811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699" y="4846882"/>
            <a:ext cx="1752601" cy="15430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A362AD-B2CB-436F-ECAC-F8B60D893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99" y="4846882"/>
            <a:ext cx="1752601" cy="1519238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E2A4EFA3-712C-2849-D48E-5B5E62ADADA9}"/>
              </a:ext>
            </a:extLst>
          </p:cNvPr>
          <p:cNvSpPr txBox="1">
            <a:spLocks/>
          </p:cNvSpPr>
          <p:nvPr/>
        </p:nvSpPr>
        <p:spPr>
          <a:xfrm>
            <a:off x="1524000" y="3603623"/>
            <a:ext cx="9144000" cy="23876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8000" b="1" dirty="0">
              <a:latin typeface="+mj-lt"/>
            </a:endParaRPr>
          </a:p>
          <a:p>
            <a:endParaRPr lang="cs-CZ" sz="2200" b="1" dirty="0"/>
          </a:p>
          <a:p>
            <a:r>
              <a:rPr lang="cs-CZ" sz="2200" b="1" dirty="0">
                <a:solidFill>
                  <a:srgbClr val="FF66CC"/>
                </a:solidFill>
              </a:rPr>
              <a:t>Jan </a:t>
            </a:r>
            <a:r>
              <a:rPr lang="cs-CZ" sz="2200" b="1" dirty="0" err="1">
                <a:solidFill>
                  <a:srgbClr val="FF66CC"/>
                </a:solidFill>
              </a:rPr>
              <a:t>Greguš</a:t>
            </a:r>
            <a:endParaRPr lang="en-AU" sz="2200" b="1" dirty="0">
              <a:solidFill>
                <a:srgbClr val="FF66CC"/>
              </a:solidFill>
            </a:endParaRPr>
          </a:p>
          <a:p>
            <a:endParaRPr lang="en-AU" sz="2200" dirty="0"/>
          </a:p>
          <a:p>
            <a:r>
              <a:rPr lang="en-AU" sz="2200" dirty="0">
                <a:solidFill>
                  <a:srgbClr val="92D050"/>
                </a:solidFill>
                <a:latin typeface="+mj-lt"/>
              </a:rPr>
              <a:t>Cent</a:t>
            </a:r>
            <a:r>
              <a:rPr lang="cs-CZ" sz="2200" dirty="0">
                <a:solidFill>
                  <a:srgbClr val="92D050"/>
                </a:solidFill>
                <a:latin typeface="+mj-lt"/>
              </a:rPr>
              <a:t>rum ambulantní gynekologie a primární péče</a:t>
            </a:r>
            <a:endParaRPr lang="en-AU" sz="2200" dirty="0">
              <a:solidFill>
                <a:srgbClr val="92D050"/>
              </a:solidFill>
              <a:latin typeface="+mj-lt"/>
            </a:endParaRPr>
          </a:p>
          <a:p>
            <a:r>
              <a:rPr lang="cs-CZ" sz="2200" b="1" dirty="0">
                <a:solidFill>
                  <a:srgbClr val="92D050"/>
                </a:solidFill>
                <a:latin typeface="+mj-lt"/>
              </a:rPr>
              <a:t>Katedra filosofie, Filosofická fakulta</a:t>
            </a:r>
            <a:r>
              <a:rPr lang="en-AU" sz="2200" b="1" dirty="0">
                <a:solidFill>
                  <a:srgbClr val="92D050"/>
                </a:solidFill>
                <a:latin typeface="+mj-lt"/>
              </a:rPr>
              <a:t>, Masaryk</a:t>
            </a:r>
            <a:r>
              <a:rPr lang="cs-CZ" sz="2200" b="1" dirty="0">
                <a:solidFill>
                  <a:srgbClr val="92D050"/>
                </a:solidFill>
                <a:latin typeface="+mj-lt"/>
              </a:rPr>
              <a:t>ova univerzita</a:t>
            </a:r>
            <a:r>
              <a:rPr lang="en-AU" sz="2200" b="1" dirty="0">
                <a:solidFill>
                  <a:srgbClr val="92D050"/>
                </a:solidFill>
              </a:rPr>
              <a:t> </a:t>
            </a:r>
          </a:p>
          <a:p>
            <a:endParaRPr lang="en-AU" b="1" dirty="0">
              <a:solidFill>
                <a:srgbClr val="92D05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317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Dobrý a špatný filosof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32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Civilizace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9B382D-0B90-5C08-2CCA-6EB68BC47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05" y="1412608"/>
            <a:ext cx="7029989" cy="517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3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Spengler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99D059-F02D-88D5-F38D-DBF803F94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905773"/>
            <a:ext cx="3924300" cy="53311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88351AD-D062-0C8D-8B6F-B8A96236C0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100" y="879218"/>
            <a:ext cx="3590925" cy="536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83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Spengler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</a:t>
            </a:r>
            <a:r>
              <a:rPr lang="cs-CZ" i="1" dirty="0">
                <a:solidFill>
                  <a:srgbClr val="FF0000"/>
                </a:solidFill>
              </a:rPr>
              <a:t>Rozpad může být naznačen tendencí k poklesu počtu obyvatelstva</a:t>
            </a:r>
            <a:r>
              <a:rPr lang="cs-CZ" i="1" dirty="0"/>
              <a:t>. Rozpad je spojen nejen s neplodností, která je tělesná, ale i duchovní. Fyzická neplodnost je dána tím, že obyvatelstvo světového města nechce žít jako typ. </a:t>
            </a:r>
            <a:r>
              <a:rPr lang="cs-CZ" i="1" dirty="0">
                <a:solidFill>
                  <a:srgbClr val="FF0000"/>
                </a:solidFill>
              </a:rPr>
              <a:t>Inteligence nenalézá důvody pro existenci dětí.         K vylidňování </a:t>
            </a:r>
            <a:r>
              <a:rPr lang="cs-CZ" i="1" dirty="0"/>
              <a:t>nejprve velkých měst, ale pak i měst menších a venkova dochází především </a:t>
            </a:r>
            <a:r>
              <a:rPr lang="cs-CZ" i="1" dirty="0">
                <a:solidFill>
                  <a:srgbClr val="FF0000"/>
                </a:solidFill>
              </a:rPr>
              <a:t>proto, že inteligence převládla nad instinktem. Příroda se neptá po důvodech. Inteligence důvody hledá a důsledkem     je vylidnění </a:t>
            </a:r>
            <a:r>
              <a:rPr lang="cs-CZ" i="1" dirty="0"/>
              <a:t>celé pyramidy civilizace. Navíc elementy, které vylidnění vzdorují nejvíce, jsou elementy nejprimitivnější nemající budoucnost.“ </a:t>
            </a:r>
          </a:p>
          <a:p>
            <a:pPr marL="0" indent="0">
              <a:buNone/>
            </a:pPr>
            <a:r>
              <a:rPr lang="cs-CZ" i="1" dirty="0"/>
              <a:t>                                                   </a:t>
            </a:r>
          </a:p>
          <a:p>
            <a:pPr marL="0" indent="0">
              <a:buNone/>
            </a:pPr>
            <a:r>
              <a:rPr lang="cs-CZ" i="1" dirty="0"/>
              <a:t>                                                   </a:t>
            </a:r>
            <a:r>
              <a:rPr lang="cs-CZ" dirty="0"/>
              <a:t>– Oswald </a:t>
            </a:r>
            <a:r>
              <a:rPr lang="cs-CZ" dirty="0" err="1"/>
              <a:t>Spengler</a:t>
            </a:r>
            <a:r>
              <a:rPr lang="cs-CZ" dirty="0"/>
              <a:t>, Zánik západu (1918)</a:t>
            </a:r>
          </a:p>
        </p:txBody>
      </p:sp>
    </p:spTree>
    <p:extLst>
      <p:ext uri="{BB962C8B-B14F-4D97-AF65-F5344CB8AC3E}">
        <p14:creationId xmlns:p14="http://schemas.microsoft.com/office/powerpoint/2010/main" val="1778582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Dilema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svoboda, autonomie                        x               zodpovědnost, vyšší zájem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 algn="ctr">
              <a:buNone/>
            </a:pPr>
            <a:r>
              <a:rPr lang="cs-CZ" dirty="0" err="1"/>
              <a:t>Way</a:t>
            </a:r>
            <a:r>
              <a:rPr lang="cs-CZ" dirty="0"/>
              <a:t> out? </a:t>
            </a:r>
          </a:p>
        </p:txBody>
      </p:sp>
    </p:spTree>
    <p:extLst>
      <p:ext uri="{BB962C8B-B14F-4D97-AF65-F5344CB8AC3E}">
        <p14:creationId xmlns:p14="http://schemas.microsoft.com/office/powerpoint/2010/main" val="70769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Autonomie a (ne)lítost?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„Holky, nezapomeňte u té práce být ještě </a:t>
            </a:r>
            <a:r>
              <a:rPr lang="cs-CZ" i="1" dirty="0" err="1">
                <a:solidFill>
                  <a:srgbClr val="FF0000"/>
                </a:solidFill>
              </a:rPr>
              <a:t>mámama</a:t>
            </a:r>
            <a:r>
              <a:rPr lang="cs-CZ" i="1" dirty="0">
                <a:solidFill>
                  <a:srgbClr val="FF0000"/>
                </a:solidFill>
              </a:rPr>
              <a:t>…“ 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                                                                                    </a:t>
            </a:r>
            <a:r>
              <a:rPr lang="cs-CZ" dirty="0"/>
              <a:t>– bezdětná Eva Jiřičná, architektka od Jana Kaplického, dávající radu svým mladým kolegyním</a:t>
            </a:r>
          </a:p>
        </p:txBody>
      </p:sp>
    </p:spTree>
    <p:extLst>
      <p:ext uri="{BB962C8B-B14F-4D97-AF65-F5344CB8AC3E}">
        <p14:creationId xmlns:p14="http://schemas.microsoft.com/office/powerpoint/2010/main" val="2405576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DEDE0-7FA3-D4C6-F9F8-2AF403658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www.kontracepce.cz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C49C30-A092-C182-1134-62D2B75B85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F41762B-EEBB-FB26-9CAF-01ACC7811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699" y="4846882"/>
            <a:ext cx="1752601" cy="15430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A362AD-B2CB-436F-ECAC-F8B60D893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99" y="4846882"/>
            <a:ext cx="1752601" cy="1519238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E2A4EFA3-712C-2849-D48E-5B5E62ADADA9}"/>
              </a:ext>
            </a:extLst>
          </p:cNvPr>
          <p:cNvSpPr txBox="1">
            <a:spLocks/>
          </p:cNvSpPr>
          <p:nvPr/>
        </p:nvSpPr>
        <p:spPr>
          <a:xfrm>
            <a:off x="1625600" y="4429919"/>
            <a:ext cx="9144000" cy="245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solidFill>
                  <a:srgbClr val="FF66CC"/>
                </a:solidFill>
                <a:latin typeface="+mj-lt"/>
              </a:rPr>
              <a:t>Jan </a:t>
            </a:r>
            <a:r>
              <a:rPr lang="cs-CZ" sz="2200" dirty="0" err="1">
                <a:solidFill>
                  <a:srgbClr val="FF66CC"/>
                </a:solidFill>
                <a:latin typeface="+mj-lt"/>
              </a:rPr>
              <a:t>Greguš</a:t>
            </a:r>
            <a:endParaRPr lang="cs-CZ" sz="2200" dirty="0">
              <a:solidFill>
                <a:srgbClr val="FF66CC"/>
              </a:solidFill>
              <a:latin typeface="+mj-lt"/>
            </a:endParaRPr>
          </a:p>
          <a:p>
            <a:endParaRPr lang="cs-CZ" sz="2200" dirty="0">
              <a:solidFill>
                <a:srgbClr val="92D050"/>
              </a:solidFill>
              <a:latin typeface="+mj-lt"/>
            </a:endParaRPr>
          </a:p>
          <a:p>
            <a:r>
              <a:rPr lang="en-AU" sz="2200" dirty="0">
                <a:solidFill>
                  <a:srgbClr val="92D050"/>
                </a:solidFill>
                <a:latin typeface="+mj-lt"/>
              </a:rPr>
              <a:t>Cent</a:t>
            </a:r>
            <a:r>
              <a:rPr lang="cs-CZ" sz="2200" dirty="0">
                <a:solidFill>
                  <a:srgbClr val="92D050"/>
                </a:solidFill>
                <a:latin typeface="+mj-lt"/>
              </a:rPr>
              <a:t>rum ambulantní gynekologie a primární péče</a:t>
            </a:r>
            <a:endParaRPr lang="en-AU" sz="2200" dirty="0">
              <a:solidFill>
                <a:srgbClr val="92D050"/>
              </a:solidFill>
              <a:latin typeface="+mj-lt"/>
            </a:endParaRPr>
          </a:p>
          <a:p>
            <a:r>
              <a:rPr lang="cs-CZ" sz="2200" b="1" dirty="0">
                <a:solidFill>
                  <a:srgbClr val="92D050"/>
                </a:solidFill>
                <a:latin typeface="+mj-lt"/>
              </a:rPr>
              <a:t>Katedra filosofie, Filosofická fakulta</a:t>
            </a:r>
            <a:r>
              <a:rPr lang="en-AU" sz="2200" b="1" dirty="0">
                <a:solidFill>
                  <a:srgbClr val="92D050"/>
                </a:solidFill>
                <a:latin typeface="+mj-lt"/>
              </a:rPr>
              <a:t>, Masaryk</a:t>
            </a:r>
            <a:r>
              <a:rPr lang="cs-CZ" sz="2200" b="1" dirty="0">
                <a:solidFill>
                  <a:srgbClr val="92D050"/>
                </a:solidFill>
                <a:latin typeface="+mj-lt"/>
              </a:rPr>
              <a:t>ova univerzita</a:t>
            </a:r>
            <a:r>
              <a:rPr lang="en-AU" sz="2200" b="1" dirty="0">
                <a:solidFill>
                  <a:srgbClr val="92D050"/>
                </a:solidFill>
              </a:rPr>
              <a:t> </a:t>
            </a:r>
          </a:p>
          <a:p>
            <a:endParaRPr lang="en-AU" b="1" dirty="0">
              <a:solidFill>
                <a:srgbClr val="92D050"/>
              </a:solidFill>
            </a:endParaRPr>
          </a:p>
          <a:p>
            <a:endParaRPr lang="en-AU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525720F-593A-3B99-B7D0-6B6C8AFCA7E0}"/>
              </a:ext>
            </a:extLst>
          </p:cNvPr>
          <p:cNvSpPr txBox="1">
            <a:spLocks/>
          </p:cNvSpPr>
          <p:nvPr/>
        </p:nvSpPr>
        <p:spPr>
          <a:xfrm>
            <a:off x="838200" y="222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400" dirty="0"/>
              <a:t>Děkuji za pozornost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192305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Antinatalismus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filosofický směr (Schopenhauer, </a:t>
            </a:r>
            <a:r>
              <a:rPr lang="cs-CZ" dirty="0" err="1"/>
              <a:t>Zapffe</a:t>
            </a:r>
            <a:r>
              <a:rPr lang="cs-CZ" dirty="0"/>
              <a:t>, </a:t>
            </a:r>
            <a:r>
              <a:rPr lang="cs-CZ" dirty="0" err="1"/>
              <a:t>Benatar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přisouzení narození negativní hodnotu (v opozici </a:t>
            </a:r>
            <a:r>
              <a:rPr lang="cs-CZ" dirty="0" err="1"/>
              <a:t>natalismu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kritický vůči (lidské) reprodukci – lidé by se neměli rozmnožovat</a:t>
            </a:r>
          </a:p>
          <a:p>
            <a:pPr marL="0" indent="0">
              <a:buNone/>
            </a:pPr>
            <a:r>
              <a:rPr lang="cs-CZ" dirty="0"/>
              <a:t>  (převaha bolesti nad radostí v životě, dítě nedalo souhlas s narozením)</a:t>
            </a:r>
          </a:p>
        </p:txBody>
      </p:sp>
    </p:spTree>
    <p:extLst>
      <p:ext uri="{BB962C8B-B14F-4D97-AF65-F5344CB8AC3E}">
        <p14:creationId xmlns:p14="http://schemas.microsoft.com/office/powerpoint/2010/main" val="55991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   Schopenhauer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7792E06-91ED-AE23-0610-E92603EC1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27" y="909638"/>
            <a:ext cx="4070270" cy="5287084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1B0A1B6F-424C-C1FB-CE57-71733783A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538" y="909637"/>
            <a:ext cx="3350836" cy="528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27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Schopenhauer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„Kdokoliv chce okamžitě otestovat tvrzení, že potěšení ve světě převáží bolest, či že se v každém případě tyto dvě navzájem vyrovnávají, měl by porovnat pocity zvířete, které hltá druhé, s pocity toho.“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„Pokud by děti byly na svět přiváděny jen z aktu čistého rozumu, existovala by nadále lidská rasa? </a:t>
            </a:r>
            <a:r>
              <a:rPr lang="cs-CZ" i="1" dirty="0">
                <a:solidFill>
                  <a:srgbClr val="FF0000"/>
                </a:solidFill>
              </a:rPr>
              <a:t>Neměl by člověk spíše více soucitu       s následujícími generacemi, aby je ušetřil břemena existence</a:t>
            </a:r>
            <a:r>
              <a:rPr lang="cs-CZ" i="1" dirty="0"/>
              <a:t>, či aby     na sebe vzal úděl chladnokrevného uložení tohoto břemene.“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– Arthur Schopenhauer, Studie pesimismu (1890)</a:t>
            </a:r>
          </a:p>
        </p:txBody>
      </p:sp>
    </p:spTree>
    <p:extLst>
      <p:ext uri="{BB962C8B-B14F-4D97-AF65-F5344CB8AC3E}">
        <p14:creationId xmlns:p14="http://schemas.microsoft.com/office/powerpoint/2010/main" val="368079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Plánovaná neplodnost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dnes stále více žen (a párů) chce zůstat </a:t>
            </a:r>
            <a:r>
              <a:rPr lang="cs-CZ" i="1" dirty="0" err="1">
                <a:solidFill>
                  <a:srgbClr val="FF0000"/>
                </a:solidFill>
              </a:rPr>
              <a:t>childfree</a:t>
            </a:r>
            <a:endParaRPr lang="cs-CZ" i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i="1" dirty="0" err="1"/>
              <a:t>childless</a:t>
            </a:r>
            <a:r>
              <a:rPr lang="cs-CZ" dirty="0"/>
              <a:t> versus </a:t>
            </a:r>
            <a:r>
              <a:rPr lang="cs-CZ" i="1" dirty="0" err="1"/>
              <a:t>childfree</a:t>
            </a:r>
            <a:endParaRPr lang="cs-CZ" i="1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život bez dětí je/může být stejně plnohodnotný jako s dětmi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autoři (Trump, </a:t>
            </a:r>
            <a:r>
              <a:rPr lang="cs-CZ" dirty="0" err="1"/>
              <a:t>Lafayette</a:t>
            </a:r>
            <a:r>
              <a:rPr lang="cs-CZ" dirty="0"/>
              <a:t>), organizace (NON, No </a:t>
            </a:r>
            <a:r>
              <a:rPr lang="cs-CZ" dirty="0" err="1"/>
              <a:t>Kidding</a:t>
            </a:r>
            <a:r>
              <a:rPr lang="cs-CZ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138850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nedostatek touhy mít dítě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osobní vývoj a prostor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zdravotní důvody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populační důvody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filosofické důvody</a:t>
            </a:r>
          </a:p>
        </p:txBody>
      </p:sp>
    </p:spTree>
    <p:extLst>
      <p:ext uri="{BB962C8B-B14F-4D97-AF65-F5344CB8AC3E}">
        <p14:creationId xmlns:p14="http://schemas.microsoft.com/office/powerpoint/2010/main" val="351931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Stigma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důvody jsou validní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přesto často stigma odmítnutí, nepochopení, obviňování</a:t>
            </a:r>
          </a:p>
          <a:p>
            <a:pPr marL="0" indent="0">
              <a:buNone/>
            </a:pPr>
            <a:r>
              <a:rPr lang="cs-CZ" dirty="0"/>
              <a:t>   (jsi divná, jsi sobecká, je normální mít dítě)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tento postoj rodiny, známí, veřejnost, ale i </a:t>
            </a:r>
            <a:r>
              <a:rPr lang="cs-CZ" dirty="0">
                <a:solidFill>
                  <a:srgbClr val="FF0000"/>
                </a:solidFill>
              </a:rPr>
              <a:t>zdravotníci</a:t>
            </a:r>
          </a:p>
        </p:txBody>
      </p:sp>
    </p:spTree>
    <p:extLst>
      <p:ext uri="{BB962C8B-B14F-4D97-AF65-F5344CB8AC3E}">
        <p14:creationId xmlns:p14="http://schemas.microsoft.com/office/powerpoint/2010/main" val="39587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Autonomie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mít dítě je lidské právo, ne povinnost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ženy nejsou hloupé, ani děti (odmítnutí sterilizace)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zasloužený respekt k rozhodnutí každého člověka</a:t>
            </a:r>
          </a:p>
          <a:p>
            <a:pPr marL="0" indent="0">
              <a:buNone/>
            </a:pPr>
            <a:r>
              <a:rPr lang="cs-CZ" dirty="0"/>
              <a:t>  (děti mít, i když je to čtvrté dítě, i když vůbec nemít)</a:t>
            </a:r>
          </a:p>
        </p:txBody>
      </p:sp>
    </p:spTree>
    <p:extLst>
      <p:ext uri="{BB962C8B-B14F-4D97-AF65-F5344CB8AC3E}">
        <p14:creationId xmlns:p14="http://schemas.microsoft.com/office/powerpoint/2010/main" val="3263030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129CE-6FB9-2CEF-3B9A-55BA7A9C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endParaRPr lang="en-AU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5D8C-6458-69ED-9DAF-F694142E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podpora našich pacientek v jejich rozhodnutí a autonomii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podpora namísto stigmatizování a nucení do těhotnění</a:t>
            </a:r>
          </a:p>
        </p:txBody>
      </p:sp>
    </p:spTree>
    <p:extLst>
      <p:ext uri="{BB962C8B-B14F-4D97-AF65-F5344CB8AC3E}">
        <p14:creationId xmlns:p14="http://schemas.microsoft.com/office/powerpoint/2010/main" val="2870270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1454</TotalTime>
  <Words>512</Words>
  <Application>Microsoft Office PowerPoint</Application>
  <PresentationFormat>Širokoúhlá obrazovka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Antinatalismus</vt:lpstr>
      <vt:lpstr>Antinatalismus</vt:lpstr>
      <vt:lpstr>    Schopenhauer</vt:lpstr>
      <vt:lpstr>Schopenhauer</vt:lpstr>
      <vt:lpstr>Plánovaná neplodnost</vt:lpstr>
      <vt:lpstr>Důvody</vt:lpstr>
      <vt:lpstr>Stigma</vt:lpstr>
      <vt:lpstr>Autonomie</vt:lpstr>
      <vt:lpstr>Take Home Message</vt:lpstr>
      <vt:lpstr>Dobrý a špatný filosof</vt:lpstr>
      <vt:lpstr>Civilizace</vt:lpstr>
      <vt:lpstr>Spengler</vt:lpstr>
      <vt:lpstr>Spengler</vt:lpstr>
      <vt:lpstr>Dilema</vt:lpstr>
      <vt:lpstr>Autonomie a (ne)lítost?</vt:lpstr>
      <vt:lpstr>www.kontracepce.cz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Kills Life</dc:title>
  <dc:creator>jangregus@seznam.cz</dc:creator>
  <cp:lastModifiedBy>jangregus@seznam.cz</cp:lastModifiedBy>
  <cp:revision>154</cp:revision>
  <dcterms:created xsi:type="dcterms:W3CDTF">2023-03-19T19:33:04Z</dcterms:created>
  <dcterms:modified xsi:type="dcterms:W3CDTF">2024-06-20T05:18:14Z</dcterms:modified>
</cp:coreProperties>
</file>