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59" r:id="rId7"/>
    <p:sldId id="260" r:id="rId8"/>
    <p:sldId id="261" r:id="rId9"/>
    <p:sldId id="279" r:id="rId10"/>
    <p:sldId id="262" r:id="rId11"/>
    <p:sldId id="263" r:id="rId12"/>
    <p:sldId id="264" r:id="rId13"/>
    <p:sldId id="266" r:id="rId14"/>
    <p:sldId id="265" r:id="rId15"/>
    <p:sldId id="268" r:id="rId16"/>
    <p:sldId id="267" r:id="rId17"/>
    <p:sldId id="269" r:id="rId18"/>
    <p:sldId id="280" r:id="rId19"/>
    <p:sldId id="271" r:id="rId20"/>
    <p:sldId id="272" r:id="rId21"/>
    <p:sldId id="273" r:id="rId22"/>
    <p:sldId id="274" r:id="rId23"/>
    <p:sldId id="278" r:id="rId24"/>
    <p:sldId id="275" r:id="rId25"/>
    <p:sldId id="276" r:id="rId26"/>
    <p:sldId id="282" r:id="rId27"/>
    <p:sldId id="283" r:id="rId28"/>
    <p:sldId id="277" r:id="rId29"/>
    <p:sldId id="284" r:id="rId30"/>
    <p:sldId id="281" r:id="rId31"/>
    <p:sldId id="270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4244559-BE06-43E9-8B99-D0D11AC75FB7}">
          <p14:sldIdLst>
            <p14:sldId id="256"/>
            <p14:sldId id="257"/>
            <p14:sldId id="259"/>
            <p14:sldId id="260"/>
            <p14:sldId id="261"/>
            <p14:sldId id="279"/>
            <p14:sldId id="262"/>
            <p14:sldId id="263"/>
            <p14:sldId id="264"/>
            <p14:sldId id="266"/>
            <p14:sldId id="265"/>
            <p14:sldId id="268"/>
            <p14:sldId id="267"/>
            <p14:sldId id="269"/>
            <p14:sldId id="280"/>
            <p14:sldId id="271"/>
            <p14:sldId id="272"/>
            <p14:sldId id="273"/>
            <p14:sldId id="274"/>
            <p14:sldId id="278"/>
            <p14:sldId id="275"/>
            <p14:sldId id="276"/>
            <p14:sldId id="282"/>
            <p14:sldId id="283"/>
          </p14:sldIdLst>
        </p14:section>
        <p14:section name="Oddíl bez názvu" id="{58D24ADF-0FFF-4AC8-8751-D8A3F29C69A5}">
          <p14:sldIdLst>
            <p14:sldId id="277"/>
            <p14:sldId id="284"/>
            <p14:sldId id="281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56"/>
    <a:srgbClr val="BF31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83" d="100"/>
          <a:sy n="83" d="100"/>
        </p:scale>
        <p:origin x="138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2B9AFCB-6DE5-CFA5-07A4-6FA829FC23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8D00D1-D1B1-2CCD-E648-3D1A63361A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7A68B02-367F-4DA4-954A-4C7F6C7AE294}" type="datetimeFigureOut">
              <a:rPr lang="cs-CZ"/>
              <a:pPr>
                <a:defRPr/>
              </a:pPr>
              <a:t>04.11.2024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A478C37-05FD-D2BE-81C8-328BD13BDFD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EC52FD-874F-B521-A1AB-5D9638764D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DDF3441-2123-4DB8-A581-2E08760CF0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2B5E310-E202-D6DB-8C3D-09219F3C7A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D0D458-CB61-92CE-CC13-E2006175360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7C81324-2D14-4B97-BF44-C5D879DC1E58}" type="datetimeFigureOut">
              <a:rPr lang="cs-CZ"/>
              <a:pPr>
                <a:defRPr/>
              </a:pPr>
              <a:t>04.11.2024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31EE8DF4-9534-BB06-F26F-4267B38CD2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8F8C4BA4-36D9-5B68-B8C3-BD4D769B2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9B1C94-8EE4-B2F8-3B31-AE3CF3E7A17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7B928C-52A8-BB67-49ED-E166F83D15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7BC08D6-72E1-4A52-AF9A-55238C43343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1421673C-F74C-8C5E-A7F3-D5941501B6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48B7EDF8-B9B1-4D55-2F18-E49232FD18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03F0A9E1-6CCB-E352-86A1-F2FF48ED3C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E7C3986-6318-4AB6-A7D3-ABB085E40721}" type="slidenum">
              <a:rPr lang="cs-CZ" altLang="cs-CZ"/>
              <a:pPr/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:\new design nemji\logo\Logo nemji prvky NJ final.png">
            <a:extLst>
              <a:ext uri="{FF2B5EF4-FFF2-40B4-BE49-F238E27FC236}">
                <a16:creationId xmlns:a16="http://schemas.microsoft.com/office/drawing/2014/main" id="{38A8ADB3-A2AE-EA16-16A0-8E8CF5123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57400"/>
            <a:ext cx="316865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2057441"/>
            <a:ext cx="6406480" cy="1083528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3600" b="1" baseline="0">
                <a:solidFill>
                  <a:srgbClr val="BF311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19872" y="3501008"/>
            <a:ext cx="5040560" cy="163842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226643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6">
            <a:extLst>
              <a:ext uri="{FF2B5EF4-FFF2-40B4-BE49-F238E27FC236}">
                <a16:creationId xmlns:a16="http://schemas.microsoft.com/office/drawing/2014/main" id="{67D81698-3BAA-1A43-6533-9B3509EA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6453188"/>
            <a:ext cx="21224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0D2554F7-B7DD-4212-A6A4-8095F31B88DC}" type="datetime1">
              <a:rPr lang="cs-CZ" altLang="cs-CZ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04.11.2024</a:t>
            </a:fld>
            <a:endParaRPr lang="cs-CZ" altLang="cs-CZ" sz="1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7">
            <a:extLst>
              <a:ext uri="{FF2B5EF4-FFF2-40B4-BE49-F238E27FC236}">
                <a16:creationId xmlns:a16="http://schemas.microsoft.com/office/drawing/2014/main" id="{4A2971A7-42E5-0800-D3EC-C139462FA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6453188"/>
            <a:ext cx="1511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A9380852-1FF7-4CE2-9B39-1132B794E16A}" type="slidenum">
              <a:rPr lang="cs-CZ" altLang="cs-CZ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‹#›</a:t>
            </a:fld>
            <a:endParaRPr lang="cs-CZ" altLang="cs-CZ" sz="1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P:\new design nemji\logo\Logo nemji prvky NJ 10% final.png">
            <a:extLst>
              <a:ext uri="{FF2B5EF4-FFF2-40B4-BE49-F238E27FC236}">
                <a16:creationId xmlns:a16="http://schemas.microsoft.com/office/drawing/2014/main" id="{1B1E3684-4996-6428-9E91-E187D9F2B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500438"/>
            <a:ext cx="21240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040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BF311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Font typeface="Wingdings" pitchFamily="2" charset="2"/>
              <a:buChar char="§"/>
              <a:defRPr sz="2000" baseline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buFont typeface="Arial" pitchFamily="34" charset="0"/>
              <a:buChar char="•"/>
              <a:defRPr sz="160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400" b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>
              <a:buFont typeface="Arial" pitchFamily="34" charset="0"/>
              <a:buChar char="•"/>
              <a:defRPr sz="1400" b="0" baseline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6pPr>
            <a:lvl7pPr>
              <a:defRPr sz="1400" b="0" baseline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7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637986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6">
            <a:extLst>
              <a:ext uri="{FF2B5EF4-FFF2-40B4-BE49-F238E27FC236}">
                <a16:creationId xmlns:a16="http://schemas.microsoft.com/office/drawing/2014/main" id="{A57E382E-2B72-4948-1181-C09540326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6453188"/>
            <a:ext cx="21224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fld id="{8DD28C41-6AE9-4C73-90CA-2A7EB6E97DD4}" type="datetime1">
              <a:rPr lang="cs-CZ" altLang="cs-CZ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04.11.2024</a:t>
            </a:fld>
            <a:endParaRPr lang="cs-CZ" altLang="cs-CZ" sz="1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7">
            <a:extLst>
              <a:ext uri="{FF2B5EF4-FFF2-40B4-BE49-F238E27FC236}">
                <a16:creationId xmlns:a16="http://schemas.microsoft.com/office/drawing/2014/main" id="{0DF6CBCB-8B03-0F5F-D0AE-C8A33265A2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6453188"/>
            <a:ext cx="15113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C3FC9CF1-649E-4C77-96F4-C7AF0F122E01}" type="slidenum">
              <a:rPr lang="cs-CZ" altLang="cs-CZ"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‹#›</a:t>
            </a:fld>
            <a:endParaRPr lang="cs-CZ" altLang="cs-CZ" sz="1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P:\new design nemji\logo\Logo nemji prvky NJ 10% final.png">
            <a:extLst>
              <a:ext uri="{FF2B5EF4-FFF2-40B4-BE49-F238E27FC236}">
                <a16:creationId xmlns:a16="http://schemas.microsoft.com/office/drawing/2014/main" id="{DF8FC4D5-FF59-D7A1-088B-16CA8ADF51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500438"/>
            <a:ext cx="21240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040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 b="1">
                <a:solidFill>
                  <a:srgbClr val="BF311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 typeface="Wingdings" pitchFamily="2" charset="2"/>
              <a:buNone/>
              <a:defRPr sz="2000" baseline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Arial" pitchFamily="34" charset="0"/>
              <a:buChar char="•"/>
              <a:defRPr sz="180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Wingdings" pitchFamily="2" charset="2"/>
              <a:buChar char="§"/>
              <a:defRPr sz="180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buFont typeface="Arial" pitchFamily="34" charset="0"/>
              <a:buChar char="•"/>
              <a:defRPr sz="160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400" b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>
              <a:buFont typeface="Arial" pitchFamily="34" charset="0"/>
              <a:buChar char="•"/>
              <a:defRPr sz="1400" b="0" baseline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6pPr>
            <a:lvl7pPr>
              <a:defRPr sz="1400" b="0" baseline="0">
                <a:solidFill>
                  <a:srgbClr val="003C56"/>
                </a:solidFill>
                <a:latin typeface="Arial" pitchFamily="34" charset="0"/>
                <a:cs typeface="Arial" pitchFamily="34" charset="0"/>
              </a:defRPr>
            </a:lvl7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17828706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48CCA-DB69-FE63-F36C-D3089CB7A1B7}"/>
              </a:ext>
            </a:extLst>
          </p:cNvPr>
          <p:cNvSpPr txBox="1">
            <a:spLocks/>
          </p:cNvSpPr>
          <p:nvPr/>
        </p:nvSpPr>
        <p:spPr>
          <a:xfrm>
            <a:off x="1331913" y="5157788"/>
            <a:ext cx="6323012" cy="50323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rgbClr val="BF311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cs-CZ" dirty="0">
                <a:solidFill>
                  <a:srgbClr val="003C56"/>
                </a:solidFill>
              </a:rPr>
              <a:t>www.nemji.cz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29F71F8-126A-EE02-2BDC-9F784FDF9C75}"/>
              </a:ext>
            </a:extLst>
          </p:cNvPr>
          <p:cNvSpPr txBox="1"/>
          <p:nvPr/>
        </p:nvSpPr>
        <p:spPr>
          <a:xfrm>
            <a:off x="971550" y="2646363"/>
            <a:ext cx="4679950" cy="461962"/>
          </a:xfrm>
          <a:prstGeom prst="rect">
            <a:avLst/>
          </a:prstGeom>
        </p:spPr>
        <p:txBody>
          <a:bodyPr/>
          <a:lstStyle>
            <a:lvl1pPr>
              <a:spcBef>
                <a:spcPct val="0"/>
              </a:spcBef>
              <a:buNone/>
              <a:defRPr sz="2400" b="1">
                <a:solidFill>
                  <a:srgbClr val="BF311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/>
              <a:t>Děkuji za pozornost …</a:t>
            </a:r>
          </a:p>
        </p:txBody>
      </p:sp>
      <p:pic>
        <p:nvPicPr>
          <p:cNvPr id="4" name="Picture 2" descr="P:\new design nemji\logo\Logo nemji prvky NJ 10% final.png">
            <a:extLst>
              <a:ext uri="{FF2B5EF4-FFF2-40B4-BE49-F238E27FC236}">
                <a16:creationId xmlns:a16="http://schemas.microsoft.com/office/drawing/2014/main" id="{C5D8DBA5-4838-1975-3E07-138DF5D39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500438"/>
            <a:ext cx="2124075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843904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>
            <a:extLst>
              <a:ext uri="{FF2B5EF4-FFF2-40B4-BE49-F238E27FC236}">
                <a16:creationId xmlns:a16="http://schemas.microsoft.com/office/drawing/2014/main" id="{CC7B2026-8E1D-D031-1691-C00C7C25E29B}"/>
              </a:ext>
            </a:extLst>
          </p:cNvPr>
          <p:cNvSpPr/>
          <p:nvPr/>
        </p:nvSpPr>
        <p:spPr>
          <a:xfrm>
            <a:off x="0" y="981075"/>
            <a:ext cx="9144000" cy="5256213"/>
          </a:xfrm>
          <a:prstGeom prst="rect">
            <a:avLst/>
          </a:prstGeom>
          <a:solidFill>
            <a:srgbClr val="003C56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D8F431D3-E62A-6F8A-87D2-362986B888D1}"/>
              </a:ext>
            </a:extLst>
          </p:cNvPr>
          <p:cNvSpPr/>
          <p:nvPr/>
        </p:nvSpPr>
        <p:spPr>
          <a:xfrm>
            <a:off x="0" y="6237288"/>
            <a:ext cx="8604250" cy="620712"/>
          </a:xfrm>
          <a:prstGeom prst="rect">
            <a:avLst/>
          </a:prstGeom>
          <a:solidFill>
            <a:srgbClr val="003C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1028" name="Obrázek 8">
            <a:extLst>
              <a:ext uri="{FF2B5EF4-FFF2-40B4-BE49-F238E27FC236}">
                <a16:creationId xmlns:a16="http://schemas.microsoft.com/office/drawing/2014/main" id="{2B2FDD56-7865-05D0-562D-3578F238559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88" y="320675"/>
            <a:ext cx="538162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816B3C44-D2E5-3965-50F2-A6299B004EE0}"/>
              </a:ext>
            </a:extLst>
          </p:cNvPr>
          <p:cNvSpPr/>
          <p:nvPr/>
        </p:nvSpPr>
        <p:spPr>
          <a:xfrm>
            <a:off x="0" y="0"/>
            <a:ext cx="9144000" cy="155575"/>
          </a:xfrm>
          <a:prstGeom prst="rect">
            <a:avLst/>
          </a:prstGeom>
          <a:solidFill>
            <a:srgbClr val="BF3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7FE2925A-5EBE-FD75-50B6-25F13637271A}"/>
              </a:ext>
            </a:extLst>
          </p:cNvPr>
          <p:cNvSpPr/>
          <p:nvPr/>
        </p:nvSpPr>
        <p:spPr>
          <a:xfrm>
            <a:off x="8604250" y="6237288"/>
            <a:ext cx="539750" cy="620712"/>
          </a:xfrm>
          <a:prstGeom prst="rect">
            <a:avLst/>
          </a:prstGeom>
          <a:solidFill>
            <a:srgbClr val="BF31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f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2661DE48-4964-D4C9-FD3F-5F1F6E3E14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9475" y="3500438"/>
            <a:ext cx="5040313" cy="16383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8195" name="Nadpis 4">
            <a:extLst>
              <a:ext uri="{FF2B5EF4-FFF2-40B4-BE49-F238E27FC236}">
                <a16:creationId xmlns:a16="http://schemas.microsoft.com/office/drawing/2014/main" id="{15863BEA-5E5A-F73A-01FA-E1F385B0A8CD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2051050" y="1340768"/>
            <a:ext cx="6407150" cy="194421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cs-CZ" altLang="cs-CZ" dirty="0"/>
              <a:t>Resuscitace</a:t>
            </a:r>
            <a:br>
              <a:rPr lang="cs-CZ" altLang="cs-CZ" dirty="0"/>
            </a:br>
            <a:r>
              <a:rPr lang="cs-CZ" altLang="cs-CZ" dirty="0"/>
              <a:t> a podpora poporodní adaptace novorozence</a:t>
            </a:r>
            <a:br>
              <a:rPr lang="cs-CZ" altLang="cs-CZ" dirty="0"/>
            </a:br>
            <a:r>
              <a:rPr lang="cs-CZ" altLang="cs-CZ" dirty="0"/>
              <a:t>…a jak je to na šestinedělí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sz="3100" dirty="0"/>
              <a:t>Eva Škorpíková</a:t>
            </a:r>
            <a:br>
              <a:rPr lang="cs-CZ" altLang="cs-CZ" sz="3100" dirty="0"/>
            </a:br>
            <a:r>
              <a:rPr lang="cs-CZ" altLang="cs-CZ" sz="3100" dirty="0"/>
              <a:t>Dětské oddělení Nemocnice Jihlava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34104-1654-8C76-6D4F-6D55CEAC1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životních funkcí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D82B7E-46A4-CDEE-84B8-2D09C03FF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Teplo</a:t>
            </a:r>
          </a:p>
          <a:p>
            <a:r>
              <a:rPr lang="cs-CZ" dirty="0"/>
              <a:t>Taktilní stimulace</a:t>
            </a:r>
          </a:p>
          <a:p>
            <a:r>
              <a:rPr lang="cs-CZ" dirty="0" err="1"/>
              <a:t>Napolohování</a:t>
            </a:r>
            <a:r>
              <a:rPr lang="cs-CZ" dirty="0"/>
              <a:t>, zprůchodnění dýchacích cest</a:t>
            </a:r>
          </a:p>
          <a:p>
            <a:r>
              <a:rPr lang="cs-CZ" dirty="0"/>
              <a:t>Aerace plic – PPV</a:t>
            </a:r>
          </a:p>
          <a:p>
            <a:r>
              <a:rPr lang="cs-CZ" dirty="0"/>
              <a:t>Nepřímá srdeční masáž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Pozn.: odsávání – jen při známkách obstrukce DC</a:t>
            </a:r>
          </a:p>
          <a:p>
            <a:endParaRPr lang="cs-CZ" dirty="0"/>
          </a:p>
        </p:txBody>
      </p:sp>
      <p:pic>
        <p:nvPicPr>
          <p:cNvPr id="5" name="Obrázek 4" descr="Obsah obrázku klipart&#10;&#10;Popis byl vytvořen automaticky">
            <a:extLst>
              <a:ext uri="{FF2B5EF4-FFF2-40B4-BE49-F238E27FC236}">
                <a16:creationId xmlns:a16="http://schemas.microsoft.com/office/drawing/2014/main" id="{101852EF-C962-74A8-3927-87D57E6F9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060848"/>
            <a:ext cx="2304256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816407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540F44-0E43-76D6-E44F-11B28E2B7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1D9F5E-58B6-BA4E-3859-C3D1CFB6C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r>
              <a:rPr lang="cs-CZ" b="1" dirty="0"/>
              <a:t>Monitorace </a:t>
            </a:r>
          </a:p>
          <a:p>
            <a:r>
              <a:rPr lang="cs-CZ" dirty="0"/>
              <a:t>Pulzní </a:t>
            </a:r>
            <a:r>
              <a:rPr lang="cs-CZ" dirty="0" err="1"/>
              <a:t>oxymetr</a:t>
            </a:r>
            <a:r>
              <a:rPr lang="cs-CZ" dirty="0"/>
              <a:t>  - správné naložení: </a:t>
            </a:r>
            <a:r>
              <a:rPr lang="cs-CZ" dirty="0" err="1"/>
              <a:t>preduktálně</a:t>
            </a:r>
            <a:r>
              <a:rPr lang="cs-CZ" dirty="0"/>
              <a:t>, správné zapojení</a:t>
            </a:r>
          </a:p>
          <a:p>
            <a:r>
              <a:rPr lang="cs-CZ" dirty="0" err="1"/>
              <a:t>Třísvodové</a:t>
            </a:r>
            <a:r>
              <a:rPr lang="cs-CZ" dirty="0"/>
              <a:t> EKG – rychlejší a přesnější při hodnocení AS</a:t>
            </a:r>
          </a:p>
          <a:p>
            <a:endParaRPr lang="cs-CZ" dirty="0"/>
          </a:p>
          <a:p>
            <a:r>
              <a:rPr lang="cs-CZ" b="1" dirty="0"/>
              <a:t>Resuscitátor</a:t>
            </a:r>
          </a:p>
          <a:p>
            <a:r>
              <a:rPr lang="cs-CZ" dirty="0"/>
              <a:t>T-spojka</a:t>
            </a:r>
          </a:p>
          <a:p>
            <a:r>
              <a:rPr lang="cs-CZ" dirty="0"/>
              <a:t>Zakončení maskou, ev. </a:t>
            </a:r>
            <a:r>
              <a:rPr lang="cs-CZ" dirty="0" err="1"/>
              <a:t>nostrilami</a:t>
            </a:r>
            <a:endParaRPr lang="cs-CZ" dirty="0"/>
          </a:p>
          <a:p>
            <a:r>
              <a:rPr lang="cs-CZ" dirty="0"/>
              <a:t>Nastavení – </a:t>
            </a:r>
            <a:r>
              <a:rPr lang="cs-CZ" dirty="0" err="1"/>
              <a:t>flow</a:t>
            </a:r>
            <a:r>
              <a:rPr lang="cs-CZ" dirty="0"/>
              <a:t>, FiO2, PIP, PEEP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253014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4ACD2-F251-8A3A-D877-B65690AE9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Nastavení resuscitátoru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90A45DF-7C7B-38E2-704B-EAA5E1DE16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737368"/>
              </p:ext>
            </p:extLst>
          </p:nvPr>
        </p:nvGraphicFramePr>
        <p:xfrm>
          <a:off x="395536" y="2060575"/>
          <a:ext cx="82912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64">
                  <a:extLst>
                    <a:ext uri="{9D8B030D-6E8A-4147-A177-3AD203B41FA5}">
                      <a16:colId xmlns:a16="http://schemas.microsoft.com/office/drawing/2014/main" val="48939153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55150492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89158245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5744456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Gestační týden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FiO2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23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 32.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cm H20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6-8cm H20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822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&lt; 32.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 cm H20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6-8cm H20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21-30%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075526"/>
                  </a:ext>
                </a:extLst>
              </a:tr>
            </a:tbl>
          </a:graphicData>
        </a:graphic>
      </p:graphicFrame>
      <p:pic>
        <p:nvPicPr>
          <p:cNvPr id="5" name="Obrázek 4" descr="Obsah obrázku text, Lékařské vybavení, interiér, design&#10;&#10;Popis byl vytvořen automaticky">
            <a:extLst>
              <a:ext uri="{FF2B5EF4-FFF2-40B4-BE49-F238E27FC236}">
                <a16:creationId xmlns:a16="http://schemas.microsoft.com/office/drawing/2014/main" id="{8A1A2EE7-C431-1115-274D-0353C90A9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542354"/>
            <a:ext cx="3243314" cy="2128386"/>
          </a:xfrm>
          <a:prstGeom prst="rect">
            <a:avLst/>
          </a:prstGeom>
        </p:spPr>
      </p:pic>
      <p:pic>
        <p:nvPicPr>
          <p:cNvPr id="7" name="Obrázek 6" descr="Obsah obrázku kuchyňský spotřebič, spotřebič, Domácí spotřebič, Malý spotřebič&#10;&#10;Popis byl vytvořen automaticky">
            <a:extLst>
              <a:ext uri="{FF2B5EF4-FFF2-40B4-BE49-F238E27FC236}">
                <a16:creationId xmlns:a16="http://schemas.microsoft.com/office/drawing/2014/main" id="{4142E1C2-6052-2FBB-BE4F-FEDCCC61A7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3104" y="3356992"/>
            <a:ext cx="2597510" cy="231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66068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22066A-C95B-C187-12EB-B3324081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/>
              <a:t>Úvodní </a:t>
            </a:r>
            <a:r>
              <a:rPr lang="cs-CZ" dirty="0" err="1"/>
              <a:t>prodechy</a:t>
            </a:r>
            <a:r>
              <a:rPr lang="cs-CZ" dirty="0"/>
              <a:t> a umělá plicní ventilace pozitivním přetlakem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202A80-60DA-4DEE-01BC-BA0CA505F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Poloha hlavy dítěte, držení dolní čelisti</a:t>
            </a:r>
          </a:p>
          <a:p>
            <a:r>
              <a:rPr lang="cs-CZ" dirty="0"/>
              <a:t>Velikost masky</a:t>
            </a:r>
          </a:p>
          <a:p>
            <a:r>
              <a:rPr lang="cs-CZ" dirty="0"/>
              <a:t>Technika přiložení a držení masky</a:t>
            </a:r>
          </a:p>
          <a:p>
            <a:r>
              <a:rPr lang="cs-CZ" dirty="0"/>
              <a:t>Počet inflačních dechů 5</a:t>
            </a:r>
          </a:p>
          <a:p>
            <a:r>
              <a:rPr lang="cs-CZ" dirty="0"/>
              <a:t>Dostatečně dlouhý inflační čas – 3 vteřiny!</a:t>
            </a:r>
          </a:p>
          <a:p>
            <a:r>
              <a:rPr lang="cs-CZ" dirty="0"/>
              <a:t>Mírou kvality prováděné ventilace je to, zda se zvedá hrudník </a:t>
            </a:r>
          </a:p>
          <a:p>
            <a:r>
              <a:rPr lang="cs-CZ" dirty="0"/>
              <a:t>Specifikum – </a:t>
            </a:r>
            <a:r>
              <a:rPr lang="cs-CZ" dirty="0" err="1"/>
              <a:t>samorozpínací</a:t>
            </a:r>
            <a:r>
              <a:rPr lang="cs-CZ" dirty="0"/>
              <a:t> vak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Nedýchá-li novorozenec adekvátně a AS &gt;100/min, pokračuji tzv. respiračními vdechy – inflační čas 1s, frekvence 30/min. </a:t>
            </a:r>
          </a:p>
          <a:p>
            <a:r>
              <a:rPr lang="cs-CZ" dirty="0"/>
              <a:t>Každých 30s kontroluji a přehodnocuji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34319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3DF10B-BA7F-53F7-B684-E4D5772B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dýchacích cest - intubace, </a:t>
            </a:r>
            <a:r>
              <a:rPr lang="cs-CZ" dirty="0" err="1"/>
              <a:t>laryngeální</a:t>
            </a:r>
            <a:r>
              <a:rPr lang="cs-CZ" dirty="0"/>
              <a:t> maska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438C4F-161B-4714-7EFB-3A577738B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Indikace intubace: nutnost odsátí, neefektivní ventilace maskou, NSM, další - aplikace surfaktantu, brániční hernie</a:t>
            </a:r>
          </a:p>
          <a:p>
            <a:r>
              <a:rPr lang="cs-CZ" dirty="0"/>
              <a:t>Velikost </a:t>
            </a:r>
            <a:r>
              <a:rPr lang="cs-CZ" dirty="0" err="1"/>
              <a:t>laryngeální</a:t>
            </a:r>
            <a:r>
              <a:rPr lang="cs-CZ" dirty="0"/>
              <a:t> lžíce</a:t>
            </a:r>
          </a:p>
          <a:p>
            <a:r>
              <a:rPr lang="cs-CZ" dirty="0"/>
              <a:t>Průsvit ETK</a:t>
            </a:r>
          </a:p>
          <a:p>
            <a:r>
              <a:rPr lang="cs-CZ" dirty="0"/>
              <a:t>Hloubka zavedení ETK (hmotnost kg + 6 = hloubka zavedení cm)</a:t>
            </a:r>
          </a:p>
          <a:p>
            <a:endParaRPr lang="cs-CZ" dirty="0"/>
          </a:p>
          <a:p>
            <a:r>
              <a:rPr lang="cs-CZ" dirty="0" err="1"/>
              <a:t>Laryngeální</a:t>
            </a:r>
            <a:r>
              <a:rPr lang="cs-CZ" dirty="0"/>
              <a:t> maska, velikost 1: &gt;2kg, &gt;34t.g.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Obsah obrázku hračka&#10;&#10;Popis byl vytvořen automaticky s nízkou mírou spolehlivosti">
            <a:extLst>
              <a:ext uri="{FF2B5EF4-FFF2-40B4-BE49-F238E27FC236}">
                <a16:creationId xmlns:a16="http://schemas.microsoft.com/office/drawing/2014/main" id="{430E3CBC-92DB-0D07-A2FD-685CA47D17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97064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66195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184C5-A95E-681D-288C-04C3DF849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endotracheální kanyly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EC1D802-3910-1C96-D2EF-F8C78A541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117687"/>
              </p:ext>
            </p:extLst>
          </p:nvPr>
        </p:nvGraphicFramePr>
        <p:xfrm>
          <a:off x="467544" y="2060575"/>
          <a:ext cx="828092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472">
                  <a:extLst>
                    <a:ext uri="{9D8B030D-6E8A-4147-A177-3AD203B41FA5}">
                      <a16:colId xmlns:a16="http://schemas.microsoft.com/office/drawing/2014/main" val="1450918197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4115618584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1678761713"/>
                    </a:ext>
                  </a:extLst>
                </a:gridCol>
                <a:gridCol w="2072816">
                  <a:extLst>
                    <a:ext uri="{9D8B030D-6E8A-4147-A177-3AD203B41FA5}">
                      <a16:colId xmlns:a16="http://schemas.microsoft.com/office/drawing/2014/main" val="1639170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Hmotnost (g)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Týden gestace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Průsvit ETK (mm)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Hloubka zavedení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090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500-750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23.-24.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2,0-2,5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5,5-6,0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80438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750-1000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25.-27.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6,0-7,0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61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1000-2000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28.-33.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7,0-8,0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837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2000-3000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34.-38.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3,0-3,5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8,0-9,0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843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&gt;38.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3,5-4,0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9,0-9,5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6574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30387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E92B6D-A31C-3353-2C39-F33887692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správné saturace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F2DB116-39A5-F586-044D-B3A2B193B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955969"/>
              </p:ext>
            </p:extLst>
          </p:nvPr>
        </p:nvGraphicFramePr>
        <p:xfrm>
          <a:off x="457200" y="2060575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517709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339162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Věk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Cílové saturace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854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007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973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417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5.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80-85%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0191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10. Min.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3634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642958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33277-90E5-028B-29F1-760C6DA41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cirkulace – nepřímá srdeční masáž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9DC58D-FF22-9260-74EF-A3E5BF1F9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Indikace: perzistentní bradykardie &lt;60/min, při správně provedené aeraci plic</a:t>
            </a:r>
          </a:p>
          <a:p>
            <a:r>
              <a:rPr lang="cs-CZ" dirty="0"/>
              <a:t>Ideálně po zajištění DC ETK</a:t>
            </a:r>
          </a:p>
          <a:p>
            <a:r>
              <a:rPr lang="cs-CZ" dirty="0"/>
              <a:t>Vždy FiO2 100%</a:t>
            </a:r>
          </a:p>
          <a:p>
            <a:r>
              <a:rPr lang="cs-CZ" dirty="0"/>
              <a:t>Technika: dvěma palci, hloubka kompresí 1/3 předozadního průměru hrudníku</a:t>
            </a:r>
          </a:p>
          <a:p>
            <a:r>
              <a:rPr lang="cs-CZ" dirty="0"/>
              <a:t>Koordinovaně s dýcháním</a:t>
            </a:r>
          </a:p>
          <a:p>
            <a:r>
              <a:rPr lang="cs-CZ" b="1" dirty="0"/>
              <a:t>Poměr kompresí k ventilaci je 3:1</a:t>
            </a:r>
          </a:p>
          <a:p>
            <a:r>
              <a:rPr lang="cs-CZ" dirty="0"/>
              <a:t>Frekvence 120 cyklů/min, důležitější je kvalita</a:t>
            </a:r>
          </a:p>
        </p:txBody>
      </p:sp>
      <p:pic>
        <p:nvPicPr>
          <p:cNvPr id="5" name="Obrázek 4" descr="Obsah obrázku srdce, jídlo, ovoce, Den svatého Valentýna&#10;&#10;Popis byl vytvořen automaticky">
            <a:extLst>
              <a:ext uri="{FF2B5EF4-FFF2-40B4-BE49-F238E27FC236}">
                <a16:creationId xmlns:a16="http://schemas.microsoft.com/office/drawing/2014/main" id="{13F5DA83-3BD2-C26C-80B8-7FC83EF35A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861048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033558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3E0D0-AB5D-9690-4925-F5FC424FE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žilního vstupu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03F23-0591-8B4B-ADFF-5221CE1931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Kanylace</a:t>
            </a:r>
            <a:r>
              <a:rPr lang="cs-CZ" dirty="0"/>
              <a:t> pupeční žíly – při KPR </a:t>
            </a:r>
            <a:r>
              <a:rPr lang="cs-CZ" b="1" dirty="0"/>
              <a:t>není</a:t>
            </a:r>
            <a:r>
              <a:rPr lang="cs-CZ" dirty="0"/>
              <a:t> sterilní výkon, </a:t>
            </a:r>
            <a:r>
              <a:rPr lang="cs-CZ" dirty="0" err="1"/>
              <a:t>cave</a:t>
            </a:r>
            <a:r>
              <a:rPr lang="cs-CZ" dirty="0"/>
              <a:t>: propláchnutá cévka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r>
              <a:rPr lang="cs-CZ" sz="1200" dirty="0"/>
              <a:t>Alternativou je IO přístup, pro  podání Adrenalinu ET</a:t>
            </a:r>
          </a:p>
        </p:txBody>
      </p:sp>
      <p:pic>
        <p:nvPicPr>
          <p:cNvPr id="5" name="Obrázek 4" descr="Obsah obrázku růžová, srdce, Dětské kresby, kreslené&#10;&#10;Popis byl vytvořen automaticky">
            <a:extLst>
              <a:ext uri="{FF2B5EF4-FFF2-40B4-BE49-F238E27FC236}">
                <a16:creationId xmlns:a16="http://schemas.microsoft.com/office/drawing/2014/main" id="{9CAFC07B-1BB2-8BA8-5469-4AD1536BC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473945"/>
            <a:ext cx="4392488" cy="3239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08116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A5FC0-6822-008C-C99D-334B4E27D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20080"/>
          </a:xfrm>
        </p:spPr>
        <p:txBody>
          <a:bodyPr/>
          <a:lstStyle/>
          <a:p>
            <a:r>
              <a:rPr lang="cs-CZ" dirty="0"/>
              <a:t>Léky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B497D-1BD1-21F1-96B1-60F87DA60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Adrenalin</a:t>
            </a:r>
          </a:p>
          <a:p>
            <a:r>
              <a:rPr lang="cs-CZ" dirty="0"/>
              <a:t>Indikace: bradykardie &lt;60/min i přes adekvátní ventilaci a NSM</a:t>
            </a:r>
          </a:p>
          <a:p>
            <a:r>
              <a:rPr lang="cs-CZ" dirty="0"/>
              <a:t>Dávka: 10-30</a:t>
            </a:r>
            <a:r>
              <a:rPr lang="el-GR" b="0" i="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cs-CZ" dirty="0"/>
              <a:t>g/kg, lze opakovat každých 3-5min.</a:t>
            </a:r>
          </a:p>
          <a:p>
            <a:r>
              <a:rPr lang="cs-CZ" dirty="0" err="1"/>
              <a:t>Cave</a:t>
            </a:r>
            <a:r>
              <a:rPr lang="cs-CZ" dirty="0"/>
              <a:t>: vždy ředit 1:10!</a:t>
            </a:r>
          </a:p>
          <a:p>
            <a:endParaRPr lang="cs-CZ" dirty="0"/>
          </a:p>
          <a:p>
            <a:r>
              <a:rPr lang="cs-CZ" b="1" dirty="0" err="1"/>
              <a:t>Volumoterapie</a:t>
            </a:r>
            <a:endParaRPr lang="cs-CZ" b="1" dirty="0"/>
          </a:p>
          <a:p>
            <a:r>
              <a:rPr lang="cs-CZ" dirty="0"/>
              <a:t>Indikace: ztráta krve, šokový stav</a:t>
            </a:r>
          </a:p>
          <a:p>
            <a:r>
              <a:rPr lang="cs-CZ" dirty="0"/>
              <a:t>Izotonické roztoky krystaloidů, O </a:t>
            </a:r>
            <a:r>
              <a:rPr lang="cs-CZ" dirty="0" err="1"/>
              <a:t>RhD</a:t>
            </a:r>
            <a:r>
              <a:rPr lang="cs-CZ" dirty="0"/>
              <a:t> </a:t>
            </a:r>
            <a:r>
              <a:rPr lang="cs-CZ" dirty="0" err="1"/>
              <a:t>negat</a:t>
            </a:r>
            <a:r>
              <a:rPr lang="cs-CZ" dirty="0"/>
              <a:t>. krev</a:t>
            </a:r>
          </a:p>
          <a:p>
            <a:r>
              <a:rPr lang="cs-CZ" dirty="0"/>
              <a:t>Dávka: 10ml/kg, dle reakce na léčbu lze opakovat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927011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>
            <a:extLst>
              <a:ext uri="{FF2B5EF4-FFF2-40B4-BE49-F238E27FC236}">
                <a16:creationId xmlns:a16="http://schemas.microsoft.com/office/drawing/2014/main" id="{E986F1D6-81D3-4177-0296-67643A8050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333375"/>
            <a:ext cx="8229600" cy="503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/>
              <a:t>Doporučený postup</a:t>
            </a:r>
          </a:p>
        </p:txBody>
      </p:sp>
      <p:sp>
        <p:nvSpPr>
          <p:cNvPr id="10243" name="Zástupný symbol pro obsah 4">
            <a:extLst>
              <a:ext uri="{FF2B5EF4-FFF2-40B4-BE49-F238E27FC236}">
                <a16:creationId xmlns:a16="http://schemas.microsoft.com/office/drawing/2014/main" id="{4B3A12EC-171F-C7CC-28E6-8AD643B2800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412875"/>
            <a:ext cx="8229600" cy="4713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/>
              <a:t>Vychází z doporučení Mezinárodního styčného výboru pro resuscitaci (ILCOR), Evropské rady pro resuscitaci (ERC) a Americké kardiologické asociace (AHA)</a:t>
            </a:r>
          </a:p>
          <a:p>
            <a:endParaRPr lang="cs-CZ" altLang="cs-CZ" dirty="0"/>
          </a:p>
          <a:p>
            <a:r>
              <a:rPr lang="cs-CZ" altLang="cs-CZ" dirty="0"/>
              <a:t>Revize každých 5 let</a:t>
            </a:r>
          </a:p>
          <a:p>
            <a:endParaRPr lang="cs-CZ" altLang="cs-CZ" dirty="0"/>
          </a:p>
          <a:p>
            <a:r>
              <a:rPr lang="cs-CZ" altLang="cs-CZ" dirty="0"/>
              <a:t>Poslední z roku 2021</a:t>
            </a:r>
          </a:p>
          <a:p>
            <a:endParaRPr lang="cs-CZ" altLang="cs-CZ" dirty="0"/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5F1704-3F36-D01E-1127-FDC33DF11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Léky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C8BACE-D57B-539E-4A94-FC77E828A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425355"/>
          </a:xfrm>
        </p:spPr>
        <p:txBody>
          <a:bodyPr/>
          <a:lstStyle/>
          <a:p>
            <a:r>
              <a:rPr lang="cs-CZ" b="1" dirty="0"/>
              <a:t>Bikarbonát</a:t>
            </a:r>
          </a:p>
          <a:p>
            <a:r>
              <a:rPr lang="cs-CZ" dirty="0"/>
              <a:t>Indikace: špatný srdeční výdej přes adekvátní ventilaci a NSM, dlouhá KPR</a:t>
            </a:r>
          </a:p>
          <a:p>
            <a:r>
              <a:rPr lang="cs-CZ" dirty="0"/>
              <a:t>Dávka: 1-2mmol/kg 4,2% NaHCO3 (t.j. 2-4ml/kg)</a:t>
            </a:r>
          </a:p>
          <a:p>
            <a:endParaRPr lang="cs-CZ" dirty="0"/>
          </a:p>
          <a:p>
            <a:r>
              <a:rPr lang="cs-CZ" b="1" dirty="0"/>
              <a:t>Glukóza</a:t>
            </a:r>
          </a:p>
          <a:p>
            <a:r>
              <a:rPr lang="cs-CZ" dirty="0"/>
              <a:t>Indikace: dlouhá KPR </a:t>
            </a:r>
          </a:p>
          <a:p>
            <a:r>
              <a:rPr lang="cs-CZ" dirty="0"/>
              <a:t>Dávka: 2,5ml/kg 10% glukózy</a:t>
            </a:r>
          </a:p>
          <a:p>
            <a:endParaRPr lang="cs-CZ" dirty="0"/>
          </a:p>
          <a:p>
            <a:r>
              <a:rPr lang="cs-CZ" dirty="0"/>
              <a:t>(</a:t>
            </a:r>
            <a:r>
              <a:rPr lang="cs-CZ" b="1" dirty="0" err="1"/>
              <a:t>Naloxon</a:t>
            </a:r>
            <a:r>
              <a:rPr lang="cs-CZ" b="1" dirty="0"/>
              <a:t> </a:t>
            </a:r>
          </a:p>
          <a:p>
            <a:r>
              <a:rPr lang="cs-CZ" dirty="0"/>
              <a:t>Indikace: útlum dechového centra při podání </a:t>
            </a:r>
            <a:r>
              <a:rPr lang="cs-CZ" dirty="0" err="1"/>
              <a:t>opioidů</a:t>
            </a:r>
            <a:r>
              <a:rPr lang="cs-CZ" dirty="0"/>
              <a:t> matce</a:t>
            </a:r>
          </a:p>
          <a:p>
            <a:r>
              <a:rPr lang="cs-CZ" dirty="0"/>
              <a:t>Dávka: 10</a:t>
            </a:r>
            <a:r>
              <a:rPr lang="el-GR" b="0" i="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cs-CZ" b="0" i="0" dirty="0">
                <a:solidFill>
                  <a:schemeClr val="tx2">
                    <a:lumMod val="75000"/>
                  </a:schemeClr>
                </a:solidFill>
                <a:effectLst/>
                <a:latin typeface="Arial" panose="020B0604020202020204" pitchFamily="34" charset="0"/>
              </a:rPr>
              <a:t>g/kg, lze opakovat každé 2-3min.)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2803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C4197-A06E-7032-9A27-A4444EC3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980728"/>
            <a:ext cx="8507288" cy="720080"/>
          </a:xfrm>
        </p:spPr>
        <p:txBody>
          <a:bodyPr/>
          <a:lstStyle/>
          <a:p>
            <a:r>
              <a:rPr lang="cs-CZ" dirty="0"/>
              <a:t>Ukončení / nezahájení KPR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BC264-9334-A72C-63E2-D6B396230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507288" cy="45693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Eticky rovnocenné</a:t>
            </a:r>
          </a:p>
          <a:p>
            <a:r>
              <a:rPr lang="cs-CZ" dirty="0"/>
              <a:t>Důležité je přání rodičů</a:t>
            </a:r>
          </a:p>
          <a:p>
            <a:endParaRPr lang="cs-CZ" dirty="0"/>
          </a:p>
          <a:p>
            <a:r>
              <a:rPr lang="cs-CZ" b="1" dirty="0"/>
              <a:t>KPR nezahajujeme:</a:t>
            </a:r>
          </a:p>
          <a:p>
            <a:r>
              <a:rPr lang="cs-CZ" dirty="0"/>
              <a:t>u známek autolýzy plodu</a:t>
            </a:r>
          </a:p>
          <a:p>
            <a:r>
              <a:rPr lang="cs-CZ" dirty="0"/>
              <a:t>u vrozených vývojový vad s nepříznivou prognózou</a:t>
            </a:r>
          </a:p>
          <a:p>
            <a:r>
              <a:rPr lang="cs-CZ" dirty="0"/>
              <a:t>u extrémní nezralosti (&lt;23.t.g., &lt;400g)</a:t>
            </a:r>
          </a:p>
          <a:p>
            <a:r>
              <a:rPr lang="cs-CZ" dirty="0" err="1"/>
              <a:t>cave</a:t>
            </a:r>
            <a:r>
              <a:rPr lang="cs-CZ" dirty="0"/>
              <a:t>: „šedá zóna“</a:t>
            </a:r>
          </a:p>
          <a:p>
            <a:endParaRPr lang="cs-CZ" dirty="0"/>
          </a:p>
          <a:p>
            <a:r>
              <a:rPr lang="cs-CZ" b="1" dirty="0"/>
              <a:t>KPR ukončujeme: </a:t>
            </a:r>
          </a:p>
          <a:p>
            <a:r>
              <a:rPr lang="cs-CZ" dirty="0"/>
              <a:t>Pokud se po 20 min. adekvátně prováděné resuscitace nedaří obnovit spontánní AS</a:t>
            </a:r>
          </a:p>
          <a:p>
            <a:r>
              <a:rPr lang="cs-CZ" dirty="0"/>
              <a:t>Individuální, nutné je komplexní zhodnocení dané situace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007472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63CB8D-1245-7E22-43D6-4A6E4D5ED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Poresuscitační</a:t>
            </a:r>
            <a:r>
              <a:rPr lang="cs-CZ" dirty="0"/>
              <a:t> péče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454E9-A95F-3EFE-D18F-114EE7A07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Monitorace a podpora vitálních funkcí novorozence</a:t>
            </a:r>
          </a:p>
          <a:p>
            <a:r>
              <a:rPr lang="cs-CZ" dirty="0"/>
              <a:t>Monitorace glykemie a léčba hypoglykemie</a:t>
            </a:r>
          </a:p>
          <a:p>
            <a:r>
              <a:rPr lang="cs-CZ" dirty="0"/>
              <a:t>Indukovaná řízená hypotermie – indikační kritéria na ČNEOS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Komunikace s rodiči – přítomnost u resuscitace (?)</a:t>
            </a:r>
          </a:p>
          <a:p>
            <a:endParaRPr lang="cs-CZ" dirty="0"/>
          </a:p>
          <a:p>
            <a:r>
              <a:rPr lang="cs-CZ" dirty="0" err="1"/>
              <a:t>Debriefing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681564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účtenka, Písmo, Paralelní&#10;&#10;Popis byl vytvořen automaticky">
            <a:extLst>
              <a:ext uri="{FF2B5EF4-FFF2-40B4-BE49-F238E27FC236}">
                <a16:creationId xmlns:a16="http://schemas.microsoft.com/office/drawing/2014/main" id="{715F1770-3CA5-265A-BD31-ECB2C733C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821" y="188640"/>
            <a:ext cx="4766435" cy="6039368"/>
          </a:xfrm>
        </p:spPr>
      </p:pic>
    </p:spTree>
    <p:extLst>
      <p:ext uri="{BB962C8B-B14F-4D97-AF65-F5344CB8AC3E}">
        <p14:creationId xmlns:p14="http://schemas.microsoft.com/office/powerpoint/2010/main" val="3537701679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počítač, snímek obrazovky, Paralelní&#10;&#10;Popis byl vytvořen automaticky">
            <a:extLst>
              <a:ext uri="{FF2B5EF4-FFF2-40B4-BE49-F238E27FC236}">
                <a16:creationId xmlns:a16="http://schemas.microsoft.com/office/drawing/2014/main" id="{122147BD-141D-AF89-560C-AEFCEAF13B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6632"/>
            <a:ext cx="4536504" cy="6106459"/>
          </a:xfrm>
        </p:spPr>
      </p:pic>
    </p:spTree>
    <p:extLst>
      <p:ext uri="{BB962C8B-B14F-4D97-AF65-F5344CB8AC3E}">
        <p14:creationId xmlns:p14="http://schemas.microsoft.com/office/powerpoint/2010/main" val="1130211809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F26C5-0021-CCB0-F3ED-AA156962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 a jak je to na šestinedělí?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DB4796-C73F-7961-A9AC-B4205FC60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Novorozence resuscituji </a:t>
            </a:r>
            <a:r>
              <a:rPr lang="cs-CZ" b="1" dirty="0"/>
              <a:t>jako dítě</a:t>
            </a:r>
            <a:r>
              <a:rPr lang="cs-CZ" dirty="0"/>
              <a:t>, 100%O2, poměr 15:2</a:t>
            </a:r>
          </a:p>
        </p:txBody>
      </p:sp>
      <p:pic>
        <p:nvPicPr>
          <p:cNvPr id="5" name="Obrázek 4" descr="Obsah obrázku Kreslený film, kresba, ilustrace, klipart&#10;&#10;Popis byl vytvořen automaticky">
            <a:extLst>
              <a:ext uri="{FF2B5EF4-FFF2-40B4-BE49-F238E27FC236}">
                <a16:creationId xmlns:a16="http://schemas.microsoft.com/office/drawing/2014/main" id="{2DB11F49-9717-91FF-6654-32B80B0EEE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996952"/>
            <a:ext cx="3160753" cy="247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236279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snímek obrazovky, Písmo, Webové stránky&#10;&#10;Popis byl vytvořen automaticky">
            <a:extLst>
              <a:ext uri="{FF2B5EF4-FFF2-40B4-BE49-F238E27FC236}">
                <a16:creationId xmlns:a16="http://schemas.microsoft.com/office/drawing/2014/main" id="{AC0CA0A3-3E42-7E00-82F3-31DA56502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16632"/>
            <a:ext cx="4608512" cy="6120680"/>
          </a:xfrm>
        </p:spPr>
      </p:pic>
    </p:spTree>
    <p:extLst>
      <p:ext uri="{BB962C8B-B14F-4D97-AF65-F5344CB8AC3E}">
        <p14:creationId xmlns:p14="http://schemas.microsoft.com/office/powerpoint/2010/main" val="3868450653"/>
      </p:ext>
    </p:ext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7A204-8CA8-93B7-CEE9-20C678CD0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497" y="908720"/>
            <a:ext cx="8229600" cy="504056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4E68AA-1A40-BD4A-2208-17618033C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i="0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1. LIŠKA, K 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Resuscitace a podpora poporodní adaptace novorozence 2021. 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Česko-slovenská pediatrie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. 2021, roč. 76, č. 7, s. 401-418.</a:t>
            </a:r>
          </a:p>
          <a:p>
            <a:pPr marL="0" indent="0">
              <a:buNone/>
            </a:pPr>
            <a:r>
              <a:rPr lang="cs-CZ" b="1" i="0" dirty="0">
                <a:solidFill>
                  <a:srgbClr val="212529"/>
                </a:solidFill>
                <a:effectLst/>
                <a:latin typeface="Open Sans" panose="020F0502020204030204" pitchFamily="34" charset="0"/>
              </a:rPr>
              <a:t>2. TRUHLÁŘ A, ČERNÁ PAŘÍZKOVÁ R, DIZON JML, DJAKOW J, DRÁBKOVÁ J, FRANĚK O, et al.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Supplementum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: Doporučené postupy pro resuscitaci ERC 2021: Souhrn doporučení. 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Anesteziologie a intenzivní medicína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2021, roč. 32, č.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suppl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A, s. 1-72. ISSN ISBN 978-80-7471-358-3.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212529"/>
                </a:solidFill>
                <a:latin typeface="Open Sans" panose="020B0606030504020204" pitchFamily="34" charset="0"/>
              </a:rPr>
              <a:t>3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. </a:t>
            </a:r>
            <a:r>
              <a:rPr lang="cs-CZ" b="1" dirty="0" err="1">
                <a:solidFill>
                  <a:srgbClr val="212529"/>
                </a:solidFill>
                <a:latin typeface="Open Sans" panose="020B0606030504020204" pitchFamily="34" charset="0"/>
              </a:rPr>
              <a:t>European</a:t>
            </a:r>
            <a:r>
              <a:rPr lang="cs-CZ" b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b="1" dirty="0" err="1">
                <a:solidFill>
                  <a:srgbClr val="212529"/>
                </a:solidFill>
                <a:latin typeface="Open Sans" panose="020B0606030504020204" pitchFamily="34" charset="0"/>
              </a:rPr>
              <a:t>Resuscitation</a:t>
            </a:r>
            <a:r>
              <a:rPr lang="cs-CZ" b="1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b="1" dirty="0" err="1">
                <a:solidFill>
                  <a:srgbClr val="212529"/>
                </a:solidFill>
                <a:latin typeface="Open Sans" panose="020B0606030504020204" pitchFamily="34" charset="0"/>
              </a:rPr>
              <a:t>Council</a:t>
            </a:r>
            <a:r>
              <a:rPr lang="cs-CZ" b="1" dirty="0">
                <a:solidFill>
                  <a:srgbClr val="212529"/>
                </a:solidFill>
                <a:latin typeface="Open Sans" panose="020B0606030504020204" pitchFamily="34" charset="0"/>
              </a:rPr>
              <a:t> (ERC). </a:t>
            </a:r>
            <a:r>
              <a:rPr lang="cs-CZ" dirty="0" err="1">
                <a:solidFill>
                  <a:srgbClr val="212529"/>
                </a:solidFill>
                <a:latin typeface="Open Sans" panose="020B0606030504020204" pitchFamily="34" charset="0"/>
              </a:rPr>
              <a:t>European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212529"/>
                </a:solidFill>
                <a:latin typeface="Open Sans" panose="020B0606030504020204" pitchFamily="34" charset="0"/>
              </a:rPr>
              <a:t>Resuscitation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 </a:t>
            </a:r>
            <a:r>
              <a:rPr lang="cs-CZ" dirty="0" err="1">
                <a:solidFill>
                  <a:srgbClr val="212529"/>
                </a:solidFill>
                <a:latin typeface="Open Sans" panose="020B0606030504020204" pitchFamily="34" charset="0"/>
              </a:rPr>
              <a:t>Council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 COVID 19 </a:t>
            </a:r>
            <a:r>
              <a:rPr lang="cs-CZ" dirty="0" err="1">
                <a:solidFill>
                  <a:srgbClr val="212529"/>
                </a:solidFill>
                <a:latin typeface="Open Sans" panose="020B0606030504020204" pitchFamily="34" charset="0"/>
              </a:rPr>
              <a:t>guidelines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 (online). ERC 2021.</a:t>
            </a:r>
          </a:p>
          <a:p>
            <a:pPr marL="0" indent="0">
              <a:buNone/>
            </a:pPr>
            <a:r>
              <a:rPr lang="cs-CZ" b="1" dirty="0"/>
              <a:t>4</a:t>
            </a:r>
            <a:r>
              <a:rPr lang="cs-CZ" dirty="0"/>
              <a:t>. </a:t>
            </a:r>
            <a:r>
              <a:rPr lang="cs-CZ" b="1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POLÁČKOVÁ R, MALÝ J, POKORNÁ P, a STRAŇÁK  Z 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Řízená hypotermie v léčbě </a:t>
            </a:r>
            <a:r>
              <a:rPr lang="cs-CZ" b="0" i="1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hypoxicko</a:t>
            </a:r>
            <a:r>
              <a:rPr lang="cs-CZ" b="0" i="1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 - ischemické encefalopatie (HIE)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 – </a:t>
            </a:r>
            <a:r>
              <a:rPr lang="cs-CZ" dirty="0" err="1">
                <a:solidFill>
                  <a:srgbClr val="212529"/>
                </a:solidFill>
                <a:latin typeface="Open Sans" panose="020B0606030504020204" pitchFamily="34" charset="0"/>
              </a:rPr>
              <a:t>rev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. 2023. 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Online. Česká neonatologická společnost. </a:t>
            </a:r>
            <a:r>
              <a:rPr lang="cs-CZ" b="0" i="0" dirty="0" err="1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Guidlines</a:t>
            </a:r>
            <a:r>
              <a:rPr lang="cs-CZ" b="0" i="0" dirty="0">
                <a:solidFill>
                  <a:srgbClr val="212529"/>
                </a:solidFill>
                <a:effectLst/>
                <a:latin typeface="Open Sans" panose="020B0606030504020204" pitchFamily="34" charset="0"/>
              </a:rPr>
              <a:t>. 2023. [cit. 2024-11-02].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212529"/>
                </a:solidFill>
                <a:latin typeface="Open Sans" panose="020B0606030504020204" pitchFamily="34" charset="0"/>
              </a:rPr>
              <a:t>5</a:t>
            </a:r>
            <a:r>
              <a:rPr lang="cs-CZ" dirty="0">
                <a:solidFill>
                  <a:srgbClr val="212529"/>
                </a:solidFill>
                <a:latin typeface="Open Sans" panose="020B0606030504020204" pitchFamily="34" charset="0"/>
              </a:rPr>
              <a:t>. https://www.resuscitace.cz/ke-stazeni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822221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1632729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1B48E2-0A9A-BB7E-E2C7-7FEC94C91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 tu běží…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1C0430-6121-2400-70F2-35376D568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Pokles plicní cévní rezistence</a:t>
            </a:r>
          </a:p>
          <a:p>
            <a:r>
              <a:rPr lang="cs-CZ" b="1" dirty="0"/>
              <a:t>Ustanovení funkční reziduální kapacity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Porod = přechod z placentární výměny plynů na dýchání plícemi</a:t>
            </a:r>
          </a:p>
          <a:p>
            <a:r>
              <a:rPr lang="cs-CZ" dirty="0"/>
              <a:t>Plíce plodu jsou vyplněny tekutinou a vyžadují vyšší úvodní inflační tlaky</a:t>
            </a:r>
          </a:p>
          <a:p>
            <a:r>
              <a:rPr lang="cs-CZ" dirty="0"/>
              <a:t>Důsledkem poruchy aerace plic jsou </a:t>
            </a:r>
            <a:r>
              <a:rPr lang="cs-CZ" dirty="0" err="1"/>
              <a:t>intrapulmonální</a:t>
            </a:r>
            <a:r>
              <a:rPr lang="cs-CZ" dirty="0"/>
              <a:t> pravolevé zkraty a </a:t>
            </a:r>
            <a:r>
              <a:rPr lang="cs-CZ" dirty="0" err="1"/>
              <a:t>hypoxemie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14657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B14EE-F8E2-9BE4-5D22-DC4F6F129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18EE57-BD16-3E8C-4F9E-E04901B8C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Znát a respektovat fyziologické změny přechodu z intrauterinního prostředí</a:t>
            </a:r>
          </a:p>
          <a:p>
            <a:r>
              <a:rPr lang="cs-CZ" dirty="0"/>
              <a:t>Používat šetrné postupy a vyvarovat se zbytečných intervencí</a:t>
            </a:r>
          </a:p>
          <a:p>
            <a:endParaRPr lang="cs-CZ" dirty="0"/>
          </a:p>
          <a:p>
            <a:r>
              <a:rPr lang="cs-CZ" dirty="0"/>
              <a:t>Nezralí novorozenci!!!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300083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F9FB8-B42A-FD8C-C2C4-79ED9423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novorozenců potřebuje naši pomoc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D18BBD-2F9B-7BA2-B672-BEF04F448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85% dýchá spontánně</a:t>
            </a:r>
          </a:p>
          <a:p>
            <a:r>
              <a:rPr lang="cs-CZ" dirty="0"/>
              <a:t>10% osušení, stimulace, uvolnění dýchacích cest</a:t>
            </a:r>
          </a:p>
          <a:p>
            <a:r>
              <a:rPr lang="cs-CZ" dirty="0"/>
              <a:t>5% </a:t>
            </a:r>
            <a:r>
              <a:rPr lang="cs-CZ" dirty="0" err="1"/>
              <a:t>prodechy</a:t>
            </a:r>
            <a:r>
              <a:rPr lang="cs-CZ" dirty="0"/>
              <a:t> (PPV)</a:t>
            </a:r>
          </a:p>
          <a:p>
            <a:r>
              <a:rPr lang="cs-CZ" dirty="0"/>
              <a:t>0,4 - 2% intubace</a:t>
            </a:r>
          </a:p>
          <a:p>
            <a:r>
              <a:rPr lang="cs-CZ" dirty="0"/>
              <a:t>0,3% nepřímá srdeční masáž</a:t>
            </a:r>
          </a:p>
          <a:p>
            <a:r>
              <a:rPr lang="cs-CZ" dirty="0"/>
              <a:t>0,05% podání léků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Obrázek 6" descr="Obsah obrázku srdce, červená, design&#10;&#10;Popis byl vytvořen automaticky">
            <a:extLst>
              <a:ext uri="{FF2B5EF4-FFF2-40B4-BE49-F238E27FC236}">
                <a16:creationId xmlns:a16="http://schemas.microsoft.com/office/drawing/2014/main" id="{95974119-1025-926F-F0AD-F16F0FD53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2" r="25581"/>
          <a:stretch/>
        </p:blipFill>
        <p:spPr>
          <a:xfrm>
            <a:off x="5508104" y="2780928"/>
            <a:ext cx="1512168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49866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0BB01-D6FA-AB97-BF90-ED25431A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A0BDF6-4CBA-BBF4-6088-6DA8C004B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Rizikové faktory</a:t>
            </a:r>
          </a:p>
          <a:p>
            <a:r>
              <a:rPr lang="cs-CZ" dirty="0" err="1"/>
              <a:t>Antepartální</a:t>
            </a:r>
            <a:r>
              <a:rPr lang="cs-CZ" dirty="0"/>
              <a:t>, </a:t>
            </a:r>
            <a:r>
              <a:rPr lang="cs-CZ" dirty="0" err="1"/>
              <a:t>intrapartální</a:t>
            </a:r>
            <a:endParaRPr lang="cs-CZ" dirty="0"/>
          </a:p>
          <a:p>
            <a:r>
              <a:rPr lang="cs-CZ" dirty="0"/>
              <a:t>Plod, placenta a pupečník, matka</a:t>
            </a:r>
          </a:p>
          <a:p>
            <a:endParaRPr lang="cs-CZ" dirty="0"/>
          </a:p>
          <a:p>
            <a:r>
              <a:rPr lang="cs-CZ" b="1" dirty="0"/>
              <a:t>Personální obsazení</a:t>
            </a:r>
          </a:p>
          <a:p>
            <a:endParaRPr lang="cs-CZ" b="1" dirty="0"/>
          </a:p>
          <a:p>
            <a:r>
              <a:rPr lang="cs-CZ" b="1" dirty="0"/>
              <a:t>Přístrojové a věcné vybavení</a:t>
            </a:r>
          </a:p>
          <a:p>
            <a:endParaRPr lang="cs-CZ" b="1" dirty="0"/>
          </a:p>
          <a:p>
            <a:r>
              <a:rPr lang="cs-CZ" b="1" dirty="0"/>
              <a:t>Edukace</a:t>
            </a:r>
          </a:p>
        </p:txBody>
      </p:sp>
    </p:spTree>
    <p:extLst>
      <p:ext uri="{BB962C8B-B14F-4D97-AF65-F5344CB8AC3E}">
        <p14:creationId xmlns:p14="http://schemas.microsoft.com/office/powerpoint/2010/main" val="409476401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AE9A6-99DD-CDEF-083F-252D3F4A5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Opoždění podvaz pupečníku – placentární transfuze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6D60A-F4D6-683F-8699-8D4A58EDA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Kdo: donošení i nedonošení novorozenci, kteří nepotřebují KPR</a:t>
            </a:r>
          </a:p>
          <a:p>
            <a:r>
              <a:rPr lang="cs-CZ" dirty="0"/>
              <a:t>Jak dlouho: alespoň 1 minutu</a:t>
            </a:r>
          </a:p>
          <a:p>
            <a:r>
              <a:rPr lang="cs-CZ" dirty="0"/>
              <a:t>Přerušení pupečníku ideálně až po provzdušnění plic</a:t>
            </a:r>
          </a:p>
          <a:p>
            <a:r>
              <a:rPr lang="cs-CZ" dirty="0"/>
              <a:t>Donošení: lepší adaptace, zásoby železa, předchází </a:t>
            </a:r>
            <a:r>
              <a:rPr lang="cs-CZ" dirty="0" err="1"/>
              <a:t>anemizaci</a:t>
            </a:r>
            <a:endParaRPr lang="cs-CZ" dirty="0"/>
          </a:p>
          <a:p>
            <a:r>
              <a:rPr lang="cs-CZ" dirty="0"/>
              <a:t>Nedonošení: zlepšuje oběhovou i ventilační stabilitu</a:t>
            </a:r>
          </a:p>
          <a:p>
            <a:r>
              <a:rPr lang="cs-CZ" dirty="0"/>
              <a:t>„</a:t>
            </a:r>
            <a:r>
              <a:rPr lang="cs-CZ" dirty="0" err="1"/>
              <a:t>Milking</a:t>
            </a:r>
            <a:r>
              <a:rPr lang="cs-CZ" dirty="0"/>
              <a:t>“ – pravidla a kontraindikace</a:t>
            </a:r>
          </a:p>
          <a:p>
            <a:endParaRPr lang="cs-CZ" dirty="0"/>
          </a:p>
          <a:p>
            <a:r>
              <a:rPr lang="cs-CZ" dirty="0"/>
              <a:t>Kontraindikace: nutnost KPR, hydrops, </a:t>
            </a:r>
            <a:r>
              <a:rPr lang="cs-CZ" dirty="0" err="1"/>
              <a:t>monochoriální</a:t>
            </a:r>
            <a:r>
              <a:rPr lang="cs-CZ" dirty="0"/>
              <a:t> dvojčata, abrupce placenty, pupečníkové komplikace, </a:t>
            </a:r>
            <a:r>
              <a:rPr lang="cs-CZ" dirty="0" err="1"/>
              <a:t>Rh</a:t>
            </a:r>
            <a:r>
              <a:rPr lang="cs-CZ" dirty="0"/>
              <a:t> </a:t>
            </a:r>
            <a:r>
              <a:rPr lang="cs-CZ" dirty="0" err="1"/>
              <a:t>alloimunizace</a:t>
            </a:r>
            <a:r>
              <a:rPr lang="cs-CZ" dirty="0"/>
              <a:t> (relativní)</a:t>
            </a:r>
          </a:p>
          <a:p>
            <a:r>
              <a:rPr lang="cs-CZ" dirty="0"/>
              <a:t>„Nežádoucí účinky“: hypervolémie, polycytémie, </a:t>
            </a:r>
            <a:r>
              <a:rPr lang="cs-CZ" dirty="0" err="1"/>
              <a:t>hyperbilirubinémie</a:t>
            </a:r>
            <a:r>
              <a:rPr lang="cs-CZ" dirty="0"/>
              <a:t>, hypotermie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802600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16224-21BB-E566-978E-3596A4741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Teplota !!!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B06A43-EBE6-AA8F-DE9A-F80FCB767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vyvarovat se chladového stresu, udržet teplotu novorozence v rozmezí 36,5stC – 37,5stC </a:t>
            </a:r>
          </a:p>
          <a:p>
            <a:r>
              <a:rPr lang="cs-CZ" dirty="0"/>
              <a:t>Silná asociace mezi morbiditou a mortalitou, všechny g.t.</a:t>
            </a:r>
          </a:p>
          <a:p>
            <a:r>
              <a:rPr lang="cs-CZ" dirty="0"/>
              <a:t>Prevence ztráty tepla: teplota na porodním sále, zabránit průvanu, nastavit správně klimatizaci, novorozence osušit a přikrýt nahřátými textiliemi, čepička!, využít skin to skin, výhřevné</a:t>
            </a:r>
          </a:p>
          <a:p>
            <a:pPr marL="0" indent="0">
              <a:buNone/>
            </a:pPr>
            <a:r>
              <a:rPr lang="cs-CZ" dirty="0"/>
              <a:t>     lůžko</a:t>
            </a:r>
          </a:p>
          <a:p>
            <a:r>
              <a:rPr lang="cs-CZ" dirty="0"/>
              <a:t>Specifika u nedonošených: polyetylenová folie </a:t>
            </a:r>
          </a:p>
          <a:p>
            <a:pPr marL="0" indent="0">
              <a:buNone/>
            </a:pPr>
            <a:r>
              <a:rPr lang="cs-CZ" dirty="0"/>
              <a:t>     &lt;32.t.g., vyšší TT na sále, ohřáté plyny, roztoky, </a:t>
            </a:r>
          </a:p>
          <a:p>
            <a:pPr marL="0" indent="0">
              <a:buNone/>
            </a:pPr>
            <a:r>
              <a:rPr lang="cs-CZ" dirty="0"/>
              <a:t>     ruce personálu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dítě, novorozenec">
            <a:extLst>
              <a:ext uri="{FF2B5EF4-FFF2-40B4-BE49-F238E27FC236}">
                <a16:creationId xmlns:a16="http://schemas.microsoft.com/office/drawing/2014/main" id="{9047AB84-6727-E263-65E3-0105BA368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78904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5286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4071A-92D6-9059-DA8A-9EAA8FFCB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cs-CZ" dirty="0"/>
              <a:t>Úvodní vyšetření,  </a:t>
            </a:r>
            <a:r>
              <a:rPr lang="cs-CZ" dirty="0" err="1"/>
              <a:t>Apgar</a:t>
            </a:r>
            <a:r>
              <a:rPr lang="cs-CZ" dirty="0"/>
              <a:t> skóre: 1. – 5. – 10.</a:t>
            </a:r>
            <a:br>
              <a:rPr lang="cs-CZ" dirty="0"/>
            </a:br>
            <a:r>
              <a:rPr lang="cs-CZ" dirty="0"/>
              <a:t>minuta!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7932D4B-35E7-2964-596E-46835342B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988840"/>
            <a:ext cx="8229600" cy="4065315"/>
          </a:xfrm>
        </p:spPr>
        <p:txBody>
          <a:bodyPr/>
          <a:lstStyle/>
          <a:p>
            <a:r>
              <a:rPr lang="cs-CZ" dirty="0"/>
              <a:t>Rychlé zhodnocení – dýchání, AS, barva, tonus</a:t>
            </a:r>
          </a:p>
          <a:p>
            <a:pPr lvl="1"/>
            <a:endParaRPr lang="cs-CZ" dirty="0"/>
          </a:p>
          <a:p>
            <a:pPr lvl="1"/>
            <a:r>
              <a:rPr lang="cs-CZ" sz="2000" b="1" dirty="0"/>
              <a:t>Rozdělení novorozenců do 3 skupin</a:t>
            </a:r>
          </a:p>
          <a:p>
            <a:r>
              <a:rPr lang="cs-CZ" dirty="0">
                <a:highlight>
                  <a:srgbClr val="FF0000"/>
                </a:highlight>
              </a:rPr>
              <a:t>1. </a:t>
            </a:r>
            <a:r>
              <a:rPr lang="cs-CZ" dirty="0"/>
              <a:t>dýchá, křičí, dobrý tonus, AS&gt;100/min: OPP, teplo</a:t>
            </a:r>
          </a:p>
          <a:p>
            <a:r>
              <a:rPr lang="cs-CZ" dirty="0">
                <a:highlight>
                  <a:srgbClr val="FF0000"/>
                </a:highlight>
              </a:rPr>
              <a:t>2. </a:t>
            </a:r>
            <a:r>
              <a:rPr lang="cs-CZ" dirty="0"/>
              <a:t>nedýchá dostatečně/apnoe, snížený tonus, AS 60-100/min: teplo, PPV, kontrola AS, OPP jen pokud dokážu současně poskytnout ventilační podporu</a:t>
            </a:r>
          </a:p>
          <a:p>
            <a:r>
              <a:rPr lang="cs-CZ" dirty="0">
                <a:highlight>
                  <a:srgbClr val="FF0000"/>
                </a:highlight>
              </a:rPr>
              <a:t>3. </a:t>
            </a:r>
            <a:r>
              <a:rPr lang="cs-CZ" dirty="0" err="1"/>
              <a:t>gasping</a:t>
            </a:r>
            <a:r>
              <a:rPr lang="cs-CZ" dirty="0"/>
              <a:t>/apnoe, těžká hypotonie, AS&lt;60/min nebo žádná: okamžitě PP, teplo, průchodnost DC, inflace plic, PPV, monitorace, často NSM a ev. léky</a:t>
            </a:r>
          </a:p>
        </p:txBody>
      </p:sp>
      <p:pic>
        <p:nvPicPr>
          <p:cNvPr id="9" name="Obrázek 8" descr="Obsah obrázku Lidská tvář, oblečení, osoba, portrét&#10;&#10;Popis byl vytvořen automaticky">
            <a:extLst>
              <a:ext uri="{FF2B5EF4-FFF2-40B4-BE49-F238E27FC236}">
                <a16:creationId xmlns:a16="http://schemas.microsoft.com/office/drawing/2014/main" id="{769DCFED-F7AE-3601-A362-686969539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667" y="365522"/>
            <a:ext cx="2289975" cy="306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7018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rezentace NemJi PPTX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6CD0DF6E-F552-4C92-A8AD-ECE885433BD7}" vid="{01F99C8E-064D-46E9-AC55-F6E646D319A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01FDA188EBF747974524D028EBECDB" ma:contentTypeVersion="6" ma:contentTypeDescription="Vytvoří nový dokument" ma:contentTypeScope="" ma:versionID="8f865061f3328d358417d316b00612f0">
  <xsd:schema xmlns:xsd="http://www.w3.org/2001/XMLSchema" xmlns:xs="http://www.w3.org/2001/XMLSchema" xmlns:p="http://schemas.microsoft.com/office/2006/metadata/properties" xmlns:ns2="d9912201-08cd-4c15-a433-7a945b80c1da" xmlns:ns3="58b019bb-d3db-4eb2-8a41-21e014198049" targetNamespace="http://schemas.microsoft.com/office/2006/metadata/properties" ma:root="true" ma:fieldsID="334224b71712d28431c3c80ce377339b" ns2:_="" ns3:_="">
    <xsd:import namespace="d9912201-08cd-4c15-a433-7a945b80c1da"/>
    <xsd:import namespace="58b019bb-d3db-4eb2-8a41-21e0141980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12201-08cd-4c15-a433-7a945b80c1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019bb-d3db-4eb2-8a41-21e01419804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07656B2B-68C2-4B41-BAC0-B26C131CC8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3FEC1B-3000-49B5-919C-AC274ECAD4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912201-08cd-4c15-a433-7a945b80c1da"/>
    <ds:schemaRef ds:uri="58b019bb-d3db-4eb2-8a41-21e0141980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C2AB2D-853D-4B1B-8230-C1EDC5F7F2BB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NemJi PPT</Template>
  <TotalTime>477</TotalTime>
  <Words>1295</Words>
  <Application>Microsoft Office PowerPoint</Application>
  <PresentationFormat>Předvádění na obrazovce (4:3)</PresentationFormat>
  <Paragraphs>239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Open Sans</vt:lpstr>
      <vt:lpstr>Wingdings</vt:lpstr>
      <vt:lpstr>Prezentace NemJi PPTX</vt:lpstr>
      <vt:lpstr>Resuscitace  a podpora poporodní adaptace novorozence …a jak je to na šestinedělí    Eva Škorpíková Dětské oddělení Nemocnice Jihlava</vt:lpstr>
      <vt:lpstr>Doporučený postup</vt:lpstr>
      <vt:lpstr>Oč tu běží…</vt:lpstr>
      <vt:lpstr>Specifika</vt:lpstr>
      <vt:lpstr>Kolik novorozenců potřebuje naši pomoc</vt:lpstr>
      <vt:lpstr>Příprava</vt:lpstr>
      <vt:lpstr>Opoždění podvaz pupečníku – placentární transfuze</vt:lpstr>
      <vt:lpstr>Teplota !!!</vt:lpstr>
      <vt:lpstr>Úvodní vyšetření,  Apgar skóre: 1. – 5. – 10. minuta!</vt:lpstr>
      <vt:lpstr>Podpora životních funkcí</vt:lpstr>
      <vt:lpstr>Přístroje</vt:lpstr>
      <vt:lpstr>Nastavení resuscitátoru</vt:lpstr>
      <vt:lpstr>Úvodní prodechy a umělá plicní ventilace pozitivním přetlakem</vt:lpstr>
      <vt:lpstr>Zajištění dýchacích cest - intubace, laryngeální maska</vt:lpstr>
      <vt:lpstr>Výběr endotracheální kanyly</vt:lpstr>
      <vt:lpstr>Zajištění správné saturace </vt:lpstr>
      <vt:lpstr>Zajištění cirkulace – nepřímá srdeční masáž</vt:lpstr>
      <vt:lpstr>Zajištění žilního vstupu</vt:lpstr>
      <vt:lpstr>Léky I.</vt:lpstr>
      <vt:lpstr>Léky II.</vt:lpstr>
      <vt:lpstr>Ukončení / nezahájení KPR</vt:lpstr>
      <vt:lpstr>Poresuscitační péče</vt:lpstr>
      <vt:lpstr>Prezentace aplikace PowerPoint</vt:lpstr>
      <vt:lpstr>Prezentace aplikace PowerPoint</vt:lpstr>
      <vt:lpstr>… a jak je to na šestinedělí?</vt:lpstr>
      <vt:lpstr>Prezentace aplikace PowerPoint</vt:lpstr>
      <vt:lpstr>Zdroje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Škorpíková Eva,MUDr.</dc:creator>
  <cp:lastModifiedBy>Jan Škorpík</cp:lastModifiedBy>
  <cp:revision>9</cp:revision>
  <dcterms:created xsi:type="dcterms:W3CDTF">2024-10-21T07:21:20Z</dcterms:created>
  <dcterms:modified xsi:type="dcterms:W3CDTF">2024-11-04T19:14:27Z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0x010100DFE206D14221464381B2752A51B6927E</vt:lpwstr>
  </property>
  <property fmtid="{D5CDD505-2E9C-101B-9397-08002B2CF9AE}" pid="3" name="Popis">
    <vt:lpwstr>Povinný vzor prezentace ve formátu ppt - verze office 97-2003.</vt:lpwstr>
  </property>
  <property fmtid="{D5CDD505-2E9C-101B-9397-08002B2CF9AE}" pid="4" name="display_urn:schemas-microsoft-com:office:office#Editor">
    <vt:lpwstr>Staněk Jiří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display_urn:schemas-microsoft-com:office:office#Author">
    <vt:lpwstr>Staněk Jiří</vt:lpwstr>
  </property>
  <property fmtid="{D5CDD505-2E9C-101B-9397-08002B2CF9AE}" pid="8" name="Order">
    <vt:lpwstr>19000.0000000000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Title">
    <vt:lpwstr>Prezentace aplikace PowerPoint</vt:lpwstr>
  </property>
</Properties>
</file>