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08" r:id="rId3"/>
    <p:sldMasterId id="2147483738" r:id="rId4"/>
    <p:sldMasterId id="2147483756" r:id="rId5"/>
    <p:sldMasterId id="2147483780" r:id="rId6"/>
    <p:sldMasterId id="2147483800" r:id="rId7"/>
    <p:sldMasterId id="2147483828" r:id="rId8"/>
    <p:sldMasterId id="2147483858" r:id="rId9"/>
    <p:sldMasterId id="2147483890" r:id="rId10"/>
  </p:sldMasterIdLst>
  <p:notesMasterIdLst>
    <p:notesMasterId r:id="rId37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5" r:id="rId19"/>
    <p:sldId id="266" r:id="rId20"/>
    <p:sldId id="264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přesun snímku</a:t>
            </a:r>
          </a:p>
        </p:txBody>
      </p:sp>
      <p:sp>
        <p:nvSpPr>
          <p:cNvPr id="17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komentářů</a:t>
            </a:r>
          </a:p>
        </p:txBody>
      </p:sp>
      <p:sp>
        <p:nvSpPr>
          <p:cNvPr id="17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s-CZ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&lt;záhlaví&gt;</a:t>
            </a:r>
          </a:p>
        </p:txBody>
      </p:sp>
      <p:sp>
        <p:nvSpPr>
          <p:cNvPr id="177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cs-CZ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&lt;datum/čas&gt;</a:t>
            </a:r>
          </a:p>
        </p:txBody>
      </p:sp>
      <p:sp>
        <p:nvSpPr>
          <p:cNvPr id="177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cs-CZ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&lt;zápatí&gt;</a:t>
            </a:r>
          </a:p>
        </p:txBody>
      </p:sp>
      <p:sp>
        <p:nvSpPr>
          <p:cNvPr id="177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0DA15B5-59DE-466A-B163-B68FAED56883}" type="slidenum">
              <a:rPr lang="cs-CZ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cs-CZ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prstGeom prst="rect">
            <a:avLst/>
          </a:prstGeom>
          <a:ln w="0">
            <a:noFill/>
          </a:ln>
        </p:spPr>
      </p:sp>
      <p:sp>
        <p:nvSpPr>
          <p:cNvPr id="18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/>
          <a:p>
            <a:pPr marL="216000" indent="-216000">
              <a:buNone/>
            </a:pPr>
            <a:endParaRPr lang="cs-CZ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68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u="none" strike="noStrik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04C393A-EDCD-451A-938F-60CC42978903}" type="slidenum">
              <a:rPr lang="cs-CZ" sz="1200" b="0" u="none" strike="noStrike">
                <a:solidFill>
                  <a:srgbClr val="000000"/>
                </a:solidFill>
                <a:uFillTx/>
                <a:latin typeface="Calibri"/>
              </a:rPr>
              <a:t>1</a:t>
            </a:fld>
            <a:endParaRPr lang="cs-CZ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ýchozí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ýchozí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Výchozí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ýchozí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ýchozí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77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78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79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0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81" name="Picture 2" descr="P:\new design nemji\logo\Logo nemji prvky NJ final.png"/>
          <p:cNvPicPr/>
          <p:nvPr/>
        </p:nvPicPr>
        <p:blipFill>
          <a:blip r:embed="rId4"/>
          <a:stretch/>
        </p:blipFill>
        <p:spPr>
          <a:xfrm>
            <a:off x="0" y="2057400"/>
            <a:ext cx="3166200" cy="3078720"/>
          </a:xfrm>
          <a:prstGeom prst="rect">
            <a:avLst/>
          </a:prstGeom>
          <a:ln w="0"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555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556" name="Obrázek 8"/>
          <p:cNvPicPr/>
          <p:nvPr/>
        </p:nvPicPr>
        <p:blipFill>
          <a:blip r:embed="rId11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1557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558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559" name="Nadpis 1"/>
          <p:cNvSpPr/>
          <p:nvPr/>
        </p:nvSpPr>
        <p:spPr>
          <a:xfrm>
            <a:off x="1332000" y="5157720"/>
            <a:ext cx="6320520" cy="50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r">
              <a:lnSpc>
                <a:spcPct val="100000"/>
              </a:lnSpc>
            </a:pPr>
            <a:r>
              <a:rPr lang="cs-CZ" sz="2400" b="1" u="none" strike="noStrike">
                <a:solidFill>
                  <a:srgbClr val="003C56"/>
                </a:solidFill>
                <a:uFillTx/>
                <a:latin typeface="Arial"/>
                <a:ea typeface="DejaVu Sans"/>
              </a:rPr>
              <a:t>www.nemji.cz</a:t>
            </a:r>
            <a:endParaRPr lang="cs-CZ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0" name="TextovéPole 2"/>
          <p:cNvSpPr/>
          <p:nvPr/>
        </p:nvSpPr>
        <p:spPr>
          <a:xfrm>
            <a:off x="971640" y="2646360"/>
            <a:ext cx="4677480" cy="45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u="none" strike="noStrike">
                <a:solidFill>
                  <a:srgbClr val="BF311F"/>
                </a:solidFill>
                <a:uFillTx/>
                <a:latin typeface="Arial"/>
                <a:ea typeface="DejaVu Sans"/>
              </a:rPr>
              <a:t>Děkuji za pozornost …</a:t>
            </a:r>
            <a:endParaRPr lang="cs-CZ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61" name="Picture 2" descr="P:\new design nemji\logo\Logo nemji prvky NJ 10% final.png"/>
          <p:cNvPicPr/>
          <p:nvPr/>
        </p:nvPicPr>
        <p:blipFill>
          <a:blip r:embed="rId12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15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15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9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220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221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2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23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89DEA667-6BD7-4414-852C-4E115E6EC702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D3582A8C-E9F7-4A80-A661-CD3857E6BE65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5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73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74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375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76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77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D31BF899-B57F-4BF1-A4EC-60E2EB218310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8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3F5AC2C9-E3B1-43C7-8C67-FAE29073BA20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9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59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560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561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62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63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6A058523-A7E9-410A-92AD-C2709609FDBC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4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6D2DD261-B9DB-4B7B-99AD-0795EB55E674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65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79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680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681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82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83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8FE18205-10A9-410A-8F57-298F024AAA7E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4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52B8ADD5-9209-40B1-A494-8C586FF36CEA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85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33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834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835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36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837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27C180C0-6760-4A46-8073-778441D70049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8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8F88E461-2658-4672-B852-17B3F7B6CCC0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39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1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962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963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4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65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87CCA39B-2478-486E-884C-F9CCEB334D5D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6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E4C71A30-57E2-4DB2-9BA8-195D834DD45E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7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  <p:sp>
        <p:nvSpPr>
          <p:cNvPr id="9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  <p:sp>
        <p:nvSpPr>
          <p:cNvPr id="9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  <p:sp>
        <p:nvSpPr>
          <p:cNvPr id="9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39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140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1141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42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143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E9CF45A5-A04F-4FA9-AD48-F47E9713A88A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4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4B935368-1CD4-49A1-8F94-74B8B86E0CA7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45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Obdélník 10"/>
          <p:cNvSpPr/>
          <p:nvPr/>
        </p:nvSpPr>
        <p:spPr>
          <a:xfrm>
            <a:off x="0" y="981000"/>
            <a:ext cx="9141480" cy="5253840"/>
          </a:xfrm>
          <a:prstGeom prst="rect">
            <a:avLst/>
          </a:prstGeom>
          <a:solidFill>
            <a:srgbClr val="003C5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25" name="Obdélník 11"/>
          <p:cNvSpPr/>
          <p:nvPr/>
        </p:nvSpPr>
        <p:spPr>
          <a:xfrm>
            <a:off x="0" y="6237360"/>
            <a:ext cx="8601840" cy="618120"/>
          </a:xfrm>
          <a:prstGeom prst="rect">
            <a:avLst/>
          </a:prstGeom>
          <a:solidFill>
            <a:srgbClr val="003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326" name="Obrázek 8"/>
          <p:cNvPicPr/>
          <p:nvPr/>
        </p:nvPicPr>
        <p:blipFill>
          <a:blip r:embed="rId3"/>
          <a:stretch/>
        </p:blipFill>
        <p:spPr>
          <a:xfrm>
            <a:off x="217440" y="320760"/>
            <a:ext cx="535680" cy="513360"/>
          </a:xfrm>
          <a:prstGeom prst="rect">
            <a:avLst/>
          </a:prstGeom>
          <a:ln w="0">
            <a:noFill/>
          </a:ln>
        </p:spPr>
      </p:pic>
      <p:sp>
        <p:nvSpPr>
          <p:cNvPr id="1327" name="Obdélník 9"/>
          <p:cNvSpPr/>
          <p:nvPr/>
        </p:nvSpPr>
        <p:spPr>
          <a:xfrm>
            <a:off x="0" y="0"/>
            <a:ext cx="9141480" cy="15300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28" name="Obdélník 15"/>
          <p:cNvSpPr/>
          <p:nvPr/>
        </p:nvSpPr>
        <p:spPr>
          <a:xfrm>
            <a:off x="8604360" y="6237360"/>
            <a:ext cx="537120" cy="618120"/>
          </a:xfrm>
          <a:prstGeom prst="rect">
            <a:avLst/>
          </a:prstGeom>
          <a:solidFill>
            <a:srgbClr val="BF3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329" name="TextovéPole 6"/>
          <p:cNvSpPr/>
          <p:nvPr/>
        </p:nvSpPr>
        <p:spPr>
          <a:xfrm>
            <a:off x="217440" y="6453360"/>
            <a:ext cx="2120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fld id="{3A841F7B-5D87-442E-BB9C-9F1570657A24}" type="datetime1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07.11.2024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0" name="TextovéPole 7"/>
          <p:cNvSpPr/>
          <p:nvPr/>
        </p:nvSpPr>
        <p:spPr>
          <a:xfrm>
            <a:off x="7524720" y="6453360"/>
            <a:ext cx="15087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fld id="{51E9C18A-7A30-4CAD-8F1A-93A7EF69A5A1}" type="slidenum">
              <a:rPr lang="cs-CZ" sz="1000" b="1" u="none" strike="noStrike">
                <a:solidFill>
                  <a:srgbClr val="FFFFFF"/>
                </a:solidFill>
                <a:uFillTx/>
                <a:latin typeface="Arial"/>
                <a:ea typeface="DejaVu Sans"/>
              </a:rPr>
              <a:t>‹#›</a:t>
            </a:fld>
            <a:endParaRPr lang="cs-CZ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31" name="Picture 2" descr="P:\new design nemji\logo\Logo nemji prvky NJ 10% final.png"/>
          <p:cNvPicPr/>
          <p:nvPr/>
        </p:nvPicPr>
        <p:blipFill>
          <a:blip r:embed="rId4"/>
          <a:stretch/>
        </p:blipFill>
        <p:spPr>
          <a:xfrm>
            <a:off x="7020000" y="3500280"/>
            <a:ext cx="2121480" cy="2064240"/>
          </a:xfrm>
          <a:prstGeom prst="rect">
            <a:avLst/>
          </a:prstGeom>
          <a:ln w="0">
            <a:noFill/>
          </a:ln>
        </p:spPr>
      </p:pic>
      <p:sp>
        <p:nvSpPr>
          <p:cNvPr id="13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nadpisu</a:t>
            </a:r>
          </a:p>
        </p:txBody>
      </p:sp>
      <p:sp>
        <p:nvSpPr>
          <p:cNvPr id="13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  <p:sp>
        <p:nvSpPr>
          <p:cNvPr id="13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u="none" strike="noStrike">
                <a:solidFill>
                  <a:srgbClr val="000000"/>
                </a:solidFill>
                <a:uFillTx/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PlaceHolder 1"/>
          <p:cNvSpPr>
            <a:spLocks noGrp="1"/>
          </p:cNvSpPr>
          <p:nvPr>
            <p:ph type="subTitle"/>
          </p:nvPr>
        </p:nvSpPr>
        <p:spPr>
          <a:xfrm>
            <a:off x="3419640" y="3500280"/>
            <a:ext cx="5037840" cy="280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8B8B8B"/>
                </a:solidFill>
                <a:uFillTx/>
                <a:latin typeface="Arial"/>
              </a:rPr>
              <a:t>Darina Sedmíková, DiS., </a:t>
            </a:r>
          </a:p>
          <a:p>
            <a:pPr marL="0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8B8B8B"/>
                </a:solidFill>
                <a:uFillTx/>
                <a:latin typeface="Arial"/>
              </a:rPr>
              <a:t>oddělení šestinedělí a rizikového těhotenství, Nemocnice Jihlava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914400" lvl="2" indent="0" algn="r">
              <a:lnSpc>
                <a:spcPct val="100000"/>
              </a:lnSpc>
              <a:buNone/>
              <a:tabLst>
                <a:tab pos="0" algn="l"/>
              </a:tabLst>
            </a:pPr>
            <a:endParaRPr lang="cs-CZ" b="0" u="none" strike="noStrike" dirty="0">
              <a:solidFill>
                <a:srgbClr val="8B8B8B"/>
              </a:solidFill>
              <a:uFillTx/>
              <a:latin typeface="Arial"/>
            </a:endParaRPr>
          </a:p>
          <a:p>
            <a:pPr marL="914400" lvl="2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b="0" u="none" strike="noStrike" dirty="0">
                <a:solidFill>
                  <a:srgbClr val="8B8B8B"/>
                </a:solidFill>
                <a:uFillTx/>
                <a:latin typeface="Arial"/>
              </a:rPr>
              <a:t>Kristýna Matulová, DiS., </a:t>
            </a:r>
          </a:p>
          <a:p>
            <a:pPr marL="914400" lvl="2"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b="0" u="none" strike="noStrike" dirty="0">
                <a:solidFill>
                  <a:srgbClr val="8B8B8B"/>
                </a:solidFill>
                <a:uFillTx/>
                <a:latin typeface="Arial"/>
              </a:rPr>
              <a:t>porodní sály, VFN v Praze</a:t>
            </a:r>
            <a:endParaRPr lang="cs-CZ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5" name="PlaceHolder 2"/>
          <p:cNvSpPr>
            <a:spLocks noGrp="1"/>
          </p:cNvSpPr>
          <p:nvPr>
            <p:ph type="title"/>
          </p:nvPr>
        </p:nvSpPr>
        <p:spPr>
          <a:xfrm>
            <a:off x="2050920" y="2057400"/>
            <a:ext cx="6404760" cy="108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rmAutofit fontScale="92500"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3600" b="1" u="none" strike="noStrike">
                <a:solidFill>
                  <a:srgbClr val="BF311F"/>
                </a:solidFill>
                <a:uFillTx/>
                <a:latin typeface="Arial"/>
              </a:rPr>
              <a:t>Péče porodní asistentky o ženu s prodlouženým těhotenstvím</a:t>
            </a:r>
            <a:endParaRPr lang="cs-CZ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76" name="Obrázek 1775"/>
          <p:cNvPicPr/>
          <p:nvPr/>
        </p:nvPicPr>
        <p:blipFill>
          <a:blip r:embed="rId3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PlaceHolder 1"/>
          <p:cNvSpPr>
            <a:spLocks noGrp="1"/>
          </p:cNvSpPr>
          <p:nvPr>
            <p:ph type="title"/>
          </p:nvPr>
        </p:nvSpPr>
        <p:spPr>
          <a:xfrm>
            <a:off x="1260360" y="358200"/>
            <a:ext cx="6478200" cy="618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Role porodní asistentky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08" name="PlaceHolder 2"/>
          <p:cNvSpPr>
            <a:spLocks noGrp="1"/>
          </p:cNvSpPr>
          <p:nvPr>
            <p:ph type="subTitle"/>
          </p:nvPr>
        </p:nvSpPr>
        <p:spPr>
          <a:xfrm>
            <a:off x="410760" y="1154880"/>
            <a:ext cx="8227440" cy="49792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 dirty="0">
                <a:solidFill>
                  <a:srgbClr val="003C56"/>
                </a:solidFill>
                <a:uFillTx/>
                <a:latin typeface="Arial"/>
              </a:rPr>
              <a:t>   </a:t>
            </a: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 dirty="0">
                <a:solidFill>
                  <a:srgbClr val="003C56"/>
                </a:solidFill>
                <a:uFillTx/>
                <a:latin typeface="Arial"/>
              </a:rPr>
              <a:t> Kde ? Kdy ? Jak? </a:t>
            </a: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 dirty="0">
                <a:solidFill>
                  <a:srgbClr val="003C56"/>
                </a:solidFill>
                <a:uFillTx/>
                <a:latin typeface="Arial"/>
              </a:rPr>
              <a:t>       </a:t>
            </a: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3200" b="0" u="none" strike="noStrike" dirty="0">
                <a:solidFill>
                  <a:srgbClr val="003C56"/>
                </a:solidFill>
                <a:uFillTx/>
                <a:latin typeface="Arial"/>
              </a:rPr>
              <a:t>     - těhotenská ambulance PA </a:t>
            </a:r>
            <a:endParaRPr lang="cs-CZ" sz="3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3200" b="0" u="none" strike="noStrike" dirty="0">
                <a:solidFill>
                  <a:srgbClr val="003C56"/>
                </a:solidFill>
                <a:uFillTx/>
                <a:latin typeface="Arial"/>
              </a:rPr>
              <a:t>     - individuální / kontinuální péče PA </a:t>
            </a:r>
            <a:endParaRPr lang="cs-CZ" sz="3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3200" b="0" u="none" strike="noStrike" dirty="0">
                <a:solidFill>
                  <a:srgbClr val="003C56"/>
                </a:solidFill>
                <a:uFillTx/>
                <a:latin typeface="Arial"/>
              </a:rPr>
              <a:t>     - od 36+1</a:t>
            </a:r>
            <a:endParaRPr lang="cs-CZ" sz="3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 dirty="0">
                <a:solidFill>
                  <a:srgbClr val="003C56"/>
                </a:solidFill>
                <a:uFillTx/>
                <a:latin typeface="Arial"/>
              </a:rPr>
              <a:t> </a:t>
            </a: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09" name="Obrázek 1808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6977880" y="180000"/>
            <a:ext cx="2165400" cy="79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title"/>
          </p:nvPr>
        </p:nvSpPr>
        <p:spPr>
          <a:xfrm>
            <a:off x="971640" y="332640"/>
            <a:ext cx="771264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Fyzioterapie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pic>
        <p:nvPicPr>
          <p:cNvPr id="1802" name="Zástupný obsah 1" descr="Obsah obrázku podlaha, nářadí, nábytek, překližka&#10;&#10;Popis byl vytvořen automaticky"/>
          <p:cNvPicPr/>
          <p:nvPr/>
        </p:nvPicPr>
        <p:blipFill>
          <a:blip r:embed="rId2"/>
          <a:stretch/>
        </p:blipFill>
        <p:spPr>
          <a:xfrm>
            <a:off x="5706045" y="1724025"/>
            <a:ext cx="3112155" cy="4158607"/>
          </a:xfrm>
          <a:prstGeom prst="rect">
            <a:avLst/>
          </a:prstGeom>
          <a:ln w="0">
            <a:noFill/>
          </a:ln>
        </p:spPr>
      </p:pic>
      <p:sp>
        <p:nvSpPr>
          <p:cNvPr id="1803" name="TextovéPole 1"/>
          <p:cNvSpPr/>
          <p:nvPr/>
        </p:nvSpPr>
        <p:spPr>
          <a:xfrm>
            <a:off x="325800" y="1140840"/>
            <a:ext cx="529395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Clr>
                <a:srgbClr val="1F497D"/>
              </a:buClr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Před plánovanou indukcí : </a:t>
            </a:r>
          </a:p>
          <a:p>
            <a:pPr>
              <a:lnSpc>
                <a:spcPct val="100000"/>
              </a:lnSpc>
              <a:buClr>
                <a:srgbClr val="1F497D"/>
              </a:buClr>
            </a:pP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1F497D"/>
              </a:buCl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Arial"/>
                <a:ea typeface="DejaVu Sans"/>
              </a:rPr>
              <a:t>p</a:t>
            </a: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odpora orientace hlavičky do pánevního vchodu</a:t>
            </a:r>
          </a:p>
          <a:p>
            <a:pPr>
              <a:lnSpc>
                <a:spcPct val="100000"/>
              </a:lnSpc>
              <a:buClr>
                <a:srgbClr val="1F497D"/>
              </a:buClr>
            </a:pP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1F497D"/>
              </a:buCl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Arial"/>
                <a:ea typeface="DejaVu Sans"/>
              </a:rPr>
              <a:t>p</a:t>
            </a: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odpora </a:t>
            </a:r>
            <a:r>
              <a:rPr lang="cs-CZ" sz="2000" b="0" u="none" strike="noStrike" dirty="0" err="1">
                <a:solidFill>
                  <a:schemeClr val="tx2"/>
                </a:solidFill>
                <a:uFillTx/>
                <a:latin typeface="Arial"/>
                <a:ea typeface="DejaVu Sans"/>
              </a:rPr>
              <a:t>kontranutačních</a:t>
            </a: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 a nutačních pohybů pánve</a:t>
            </a:r>
          </a:p>
          <a:p>
            <a:pPr>
              <a:lnSpc>
                <a:spcPct val="100000"/>
              </a:lnSpc>
              <a:buClr>
                <a:srgbClr val="1F497D"/>
              </a:buClr>
            </a:pPr>
            <a:endParaRPr lang="cs-CZ" sz="2000" dirty="0">
              <a:solidFill>
                <a:schemeClr val="tx2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buClr>
                <a:srgbClr val="1F497D"/>
              </a:buClr>
              <a:buFontTx/>
              <a:buChar char="-"/>
            </a:pPr>
            <a:r>
              <a:rPr lang="cs-CZ" sz="2000" dirty="0">
                <a:solidFill>
                  <a:schemeClr val="tx2"/>
                </a:solidFill>
                <a:latin typeface="Arial"/>
              </a:rPr>
              <a:t>n</a:t>
            </a: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ávštěva fyzioterapeuta ještě v těhotenství – pomoc s postavením a držením těla ...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buClr>
                <a:srgbClr val="1F497D"/>
              </a:buClr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 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PlaceHolder 1"/>
          <p:cNvSpPr>
            <a:spLocks noGrp="1"/>
          </p:cNvSpPr>
          <p:nvPr>
            <p:ph type="title"/>
          </p:nvPr>
        </p:nvSpPr>
        <p:spPr>
          <a:xfrm>
            <a:off x="900000" y="396360"/>
            <a:ext cx="377928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Crosstape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11" name="PlaceHolder 2"/>
          <p:cNvSpPr>
            <a:spLocks noGrp="1"/>
          </p:cNvSpPr>
          <p:nvPr>
            <p:ph/>
          </p:nvPr>
        </p:nvSpPr>
        <p:spPr>
          <a:xfrm>
            <a:off x="124200" y="1514880"/>
            <a:ext cx="4013640" cy="442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chemeClr val="tx2"/>
                </a:solidFill>
                <a:uFillTx/>
                <a:latin typeface="Arial"/>
              </a:rPr>
              <a:t>Obecné použití </a:t>
            </a:r>
            <a:r>
              <a:rPr lang="cs-CZ" sz="2400" b="0" u="none" strike="noStrike" dirty="0" err="1">
                <a:solidFill>
                  <a:schemeClr val="tx2"/>
                </a:solidFill>
                <a:uFillTx/>
                <a:latin typeface="Arial"/>
              </a:rPr>
              <a:t>crosstapu</a:t>
            </a:r>
            <a:r>
              <a:rPr lang="cs-CZ" sz="2400" b="0" u="none" strike="noStrike" dirty="0">
                <a:solidFill>
                  <a:schemeClr val="tx2"/>
                </a:solidFill>
                <a:uFillTx/>
                <a:latin typeface="Arial"/>
              </a:rPr>
              <a:t> na uvedené akupunkturní body :</a:t>
            </a: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připravují dělohu k porodu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děložní hrdlo se stává měkčím a jeho otevírání je tak urychleno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nejsou kontraindikace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12" name="Obrázek 1811"/>
          <p:cNvPicPr/>
          <p:nvPr/>
        </p:nvPicPr>
        <p:blipFill>
          <a:blip r:embed="rId2"/>
          <a:stretch/>
        </p:blipFill>
        <p:spPr>
          <a:xfrm>
            <a:off x="4444200" y="2160000"/>
            <a:ext cx="4013640" cy="2275920"/>
          </a:xfrm>
          <a:prstGeom prst="rect">
            <a:avLst/>
          </a:prstGeom>
          <a:ln w="0">
            <a:noFill/>
          </a:ln>
        </p:spPr>
      </p:pic>
      <p:pic>
        <p:nvPicPr>
          <p:cNvPr id="1813" name="Obrázek 1812"/>
          <p:cNvPicPr/>
          <p:nvPr/>
        </p:nvPicPr>
        <p:blipFill>
          <a:blip r:embed="rId3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PlaceHolder 1"/>
          <p:cNvSpPr>
            <a:spLocks noGrp="1"/>
          </p:cNvSpPr>
          <p:nvPr>
            <p:ph type="title"/>
          </p:nvPr>
        </p:nvSpPr>
        <p:spPr>
          <a:xfrm>
            <a:off x="800100" y="396360"/>
            <a:ext cx="531918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Crosstape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15" name="PlaceHolder 2"/>
          <p:cNvSpPr>
            <a:spLocks noGrp="1"/>
          </p:cNvSpPr>
          <p:nvPr>
            <p:ph/>
          </p:nvPr>
        </p:nvSpPr>
        <p:spPr>
          <a:xfrm>
            <a:off x="180000" y="1154880"/>
            <a:ext cx="4013640" cy="478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I. fáze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již od 37+0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GB 34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(pod kolenem do zevní strany)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Ma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36 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(pod štěrbinou kolenního kloubu)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Mi 6 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(na mediální straně bérce)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16" name="Obrázek 1815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4348080" y="1196640"/>
            <a:ext cx="1409760" cy="3137760"/>
          </a:xfrm>
          <a:prstGeom prst="rect">
            <a:avLst/>
          </a:prstGeom>
          <a:ln w="0">
            <a:noFill/>
          </a:ln>
        </p:spPr>
      </p:pic>
      <p:pic>
        <p:nvPicPr>
          <p:cNvPr id="1817" name="Obrázek 1816"/>
          <p:cNvPicPr/>
          <p:nvPr/>
        </p:nvPicPr>
        <p:blipFill>
          <a:blip r:embed="rId3"/>
          <a:stretch/>
        </p:blipFill>
        <p:spPr>
          <a:xfrm>
            <a:off x="7020000" y="2440080"/>
            <a:ext cx="1409760" cy="3137760"/>
          </a:xfrm>
          <a:prstGeom prst="rect">
            <a:avLst/>
          </a:prstGeom>
          <a:ln w="0">
            <a:noFill/>
          </a:ln>
        </p:spPr>
      </p:pic>
      <p:pic>
        <p:nvPicPr>
          <p:cNvPr id="1818" name="Obrázek 1817"/>
          <p:cNvPicPr/>
          <p:nvPr/>
        </p:nvPicPr>
        <p:blipFill>
          <a:blip r:embed="rId4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080" cy="5931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BF311F"/>
                </a:solidFill>
                <a:uFillTx/>
                <a:latin typeface="Arial"/>
              </a:rPr>
              <a:t>     </a:t>
            </a: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Crosstape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20" name="PlaceHolder 2"/>
          <p:cNvSpPr>
            <a:spLocks noGrp="1"/>
          </p:cNvSpPr>
          <p:nvPr>
            <p:ph/>
          </p:nvPr>
        </p:nvSpPr>
        <p:spPr>
          <a:xfrm>
            <a:off x="95250" y="1057275"/>
            <a:ext cx="4764750" cy="50673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II. fáze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od 39+0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BL 67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( laterální roh malíčku u obou DK)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podporuje dozrávání porodních cest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podporuje kontrakce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 indent="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None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u KP – podporuje </a:t>
            </a:r>
            <a:r>
              <a:rPr lang="cs-CZ" sz="24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. obrat</a:t>
            </a:r>
            <a:r>
              <a:rPr lang="cs-CZ" sz="2400" b="0" u="none" strike="noStrike" dirty="0">
                <a:solidFill>
                  <a:srgbClr val="000000"/>
                </a:solidFill>
                <a:uFillTx/>
                <a:latin typeface="Arial"/>
              </a:rPr>
              <a:t> </a:t>
            </a: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21" name="Obrázek 1820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4860000" y="1657080"/>
            <a:ext cx="1438200" cy="3201120"/>
          </a:xfrm>
          <a:prstGeom prst="rect">
            <a:avLst/>
          </a:prstGeom>
          <a:ln w="0">
            <a:noFill/>
          </a:ln>
        </p:spPr>
      </p:pic>
      <p:pic>
        <p:nvPicPr>
          <p:cNvPr id="1822" name="Obrázek 1821"/>
          <p:cNvPicPr/>
          <p:nvPr/>
        </p:nvPicPr>
        <p:blipFill>
          <a:blip r:embed="rId3"/>
          <a:stretch/>
        </p:blipFill>
        <p:spPr>
          <a:xfrm>
            <a:off x="6840000" y="2086560"/>
            <a:ext cx="1798200" cy="2679840"/>
          </a:xfrm>
          <a:prstGeom prst="rect">
            <a:avLst/>
          </a:prstGeom>
          <a:ln w="0">
            <a:noFill/>
          </a:ln>
        </p:spPr>
      </p:pic>
      <p:pic>
        <p:nvPicPr>
          <p:cNvPr id="1823" name="Obrázek 1822"/>
          <p:cNvPicPr/>
          <p:nvPr/>
        </p:nvPicPr>
        <p:blipFill>
          <a:blip r:embed="rId4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PlaceHolder 1"/>
          <p:cNvSpPr>
            <a:spLocks noGrp="1"/>
          </p:cNvSpPr>
          <p:nvPr>
            <p:ph type="title"/>
          </p:nvPr>
        </p:nvSpPr>
        <p:spPr>
          <a:xfrm>
            <a:off x="952200" y="273600"/>
            <a:ext cx="5707080" cy="57412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Crosstape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25" name="PlaceHolder 2"/>
          <p:cNvSpPr>
            <a:spLocks noGrp="1"/>
          </p:cNvSpPr>
          <p:nvPr>
            <p:ph/>
          </p:nvPr>
        </p:nvSpPr>
        <p:spPr>
          <a:xfrm>
            <a:off x="1" y="1085849"/>
            <a:ext cx="5305424" cy="51339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III. fáze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od 40+0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Le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3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( na nártu mezi 1. a 2. metatarzální kostí)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uvolňuje břišní svaly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Akup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. bod Di 4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(mezi ukazovákem a palcem u obou HK)  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spouštěč porodu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Calibri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26" name="Obrázek 1825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5400000" y="1703160"/>
            <a:ext cx="851040" cy="1895040"/>
          </a:xfrm>
          <a:prstGeom prst="rect">
            <a:avLst/>
          </a:prstGeom>
          <a:ln w="0">
            <a:noFill/>
          </a:ln>
        </p:spPr>
      </p:pic>
      <p:pic>
        <p:nvPicPr>
          <p:cNvPr id="1827" name="Obrázek 1826"/>
          <p:cNvPicPr/>
          <p:nvPr/>
        </p:nvPicPr>
        <p:blipFill>
          <a:blip r:embed="rId3"/>
          <a:stretch/>
        </p:blipFill>
        <p:spPr>
          <a:xfrm>
            <a:off x="7200000" y="1703160"/>
            <a:ext cx="851040" cy="1895040"/>
          </a:xfrm>
          <a:prstGeom prst="rect">
            <a:avLst/>
          </a:prstGeom>
          <a:ln w="0">
            <a:noFill/>
          </a:ln>
        </p:spPr>
      </p:pic>
      <p:pic>
        <p:nvPicPr>
          <p:cNvPr id="1828" name="Obrázek 1827"/>
          <p:cNvPicPr/>
          <p:nvPr/>
        </p:nvPicPr>
        <p:blipFill>
          <a:blip r:embed="rId4"/>
          <a:stretch/>
        </p:blipFill>
        <p:spPr>
          <a:xfrm>
            <a:off x="6500520" y="4195440"/>
            <a:ext cx="1957680" cy="1382760"/>
          </a:xfrm>
          <a:prstGeom prst="rect">
            <a:avLst/>
          </a:prstGeom>
          <a:ln w="0">
            <a:noFill/>
          </a:ln>
        </p:spPr>
      </p:pic>
      <p:pic>
        <p:nvPicPr>
          <p:cNvPr id="1829" name="Obrázek 1828"/>
          <p:cNvPicPr/>
          <p:nvPr/>
        </p:nvPicPr>
        <p:blipFill>
          <a:blip r:embed="rId5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PlaceHolder 1"/>
          <p:cNvSpPr>
            <a:spLocks noGrp="1"/>
          </p:cNvSpPr>
          <p:nvPr>
            <p:ph type="title"/>
          </p:nvPr>
        </p:nvSpPr>
        <p:spPr>
          <a:xfrm>
            <a:off x="952200" y="273600"/>
            <a:ext cx="5707080" cy="626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Akupuntura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31" name="PlaceHolder 2"/>
          <p:cNvSpPr>
            <a:spLocks noGrp="1"/>
          </p:cNvSpPr>
          <p:nvPr>
            <p:ph/>
          </p:nvPr>
        </p:nvSpPr>
        <p:spPr>
          <a:xfrm>
            <a:off x="0" y="1418040"/>
            <a:ext cx="4859640" cy="452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Využívání stejných bodů jako u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Crosstapu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od 40+0 (příp. před indukcí )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ideálně 3 aplikace  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vždy provádí odborník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- vhodné podpořit následným nalepením </a:t>
            </a:r>
            <a:r>
              <a:rPr lang="cs-CZ" sz="2400" b="0" u="none" strike="noStrike" dirty="0" err="1">
                <a:solidFill>
                  <a:srgbClr val="1F497D"/>
                </a:solidFill>
                <a:uFillTx/>
                <a:latin typeface="Arial"/>
              </a:rPr>
              <a:t>crosstapu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32" name="Obrázek 1831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5040000" y="1294200"/>
            <a:ext cx="1621080" cy="2845440"/>
          </a:xfrm>
          <a:prstGeom prst="rect">
            <a:avLst/>
          </a:prstGeom>
          <a:ln w="0">
            <a:noFill/>
          </a:ln>
        </p:spPr>
      </p:pic>
      <p:pic>
        <p:nvPicPr>
          <p:cNvPr id="1833" name="Obrázek 1832"/>
          <p:cNvPicPr/>
          <p:nvPr/>
        </p:nvPicPr>
        <p:blipFill>
          <a:blip r:embed="rId3"/>
          <a:stretch/>
        </p:blipFill>
        <p:spPr>
          <a:xfrm>
            <a:off x="7200000" y="2340000"/>
            <a:ext cx="1619640" cy="3606120"/>
          </a:xfrm>
          <a:prstGeom prst="rect">
            <a:avLst/>
          </a:prstGeom>
          <a:ln w="0">
            <a:noFill/>
          </a:ln>
        </p:spPr>
      </p:pic>
      <p:pic>
        <p:nvPicPr>
          <p:cNvPr id="1834" name="Obrázek 1833"/>
          <p:cNvPicPr/>
          <p:nvPr/>
        </p:nvPicPr>
        <p:blipFill>
          <a:blip r:embed="rId4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PlaceHolder 1"/>
          <p:cNvSpPr>
            <a:spLocks noGrp="1"/>
          </p:cNvSpPr>
          <p:nvPr>
            <p:ph type="title"/>
          </p:nvPr>
        </p:nvSpPr>
        <p:spPr>
          <a:xfrm>
            <a:off x="900000" y="396360"/>
            <a:ext cx="377928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Aromaterapie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36" name="PlaceHolder 2"/>
          <p:cNvSpPr>
            <a:spLocks noGrp="1"/>
          </p:cNvSpPr>
          <p:nvPr>
            <p:ph/>
          </p:nvPr>
        </p:nvSpPr>
        <p:spPr>
          <a:xfrm>
            <a:off x="124200" y="1514880"/>
            <a:ext cx="5275080" cy="442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Masážní olej na podporu činnosti dělohy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Doporučení již od 37+1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e. o. levandule + e. o. muškátové šalvěje v r.o.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EBP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Nejvíce studií na e. o. levandule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PAM CONRAD –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Women´s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health</a:t>
            </a: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400" b="1" u="none" strike="noStrike" dirty="0" err="1">
                <a:solidFill>
                  <a:srgbClr val="1F497D"/>
                </a:solidFill>
                <a:uFillTx/>
                <a:latin typeface="Arial"/>
              </a:rPr>
              <a:t>aromatherapy</a:t>
            </a: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37" name="Obrázek 1836"/>
          <p:cNvPicPr/>
          <p:nvPr/>
        </p:nvPicPr>
        <p:blipFill>
          <a:blip r:embed="rId2"/>
          <a:stretch/>
        </p:blipFill>
        <p:spPr>
          <a:xfrm>
            <a:off x="5704200" y="2403360"/>
            <a:ext cx="2575080" cy="2635920"/>
          </a:xfrm>
          <a:prstGeom prst="rect">
            <a:avLst/>
          </a:prstGeom>
          <a:ln w="0">
            <a:noFill/>
          </a:ln>
        </p:spPr>
      </p:pic>
      <p:pic>
        <p:nvPicPr>
          <p:cNvPr id="1838" name="Obrázek 1837"/>
          <p:cNvPicPr/>
          <p:nvPr/>
        </p:nvPicPr>
        <p:blipFill>
          <a:blip r:embed="rId3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PlaceHolder 1"/>
          <p:cNvSpPr>
            <a:spLocks noGrp="1"/>
          </p:cNvSpPr>
          <p:nvPr>
            <p:ph type="title"/>
          </p:nvPr>
        </p:nvSpPr>
        <p:spPr>
          <a:xfrm>
            <a:off x="900000" y="396360"/>
            <a:ext cx="377928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Fytoterapie</a:t>
            </a: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  <a:r>
              <a:rPr lang="cs-CZ" sz="2400" b="1" u="none" strike="noStrike" dirty="0">
                <a:solidFill>
                  <a:srgbClr val="BF311F"/>
                </a:solidFill>
                <a:uFillTx/>
                <a:latin typeface="Arial"/>
              </a:rPr>
              <a:t>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0" name="PlaceHolder 2"/>
          <p:cNvSpPr>
            <a:spLocks noGrp="1"/>
          </p:cNvSpPr>
          <p:nvPr>
            <p:ph/>
          </p:nvPr>
        </p:nvSpPr>
        <p:spPr>
          <a:xfrm>
            <a:off x="124200" y="1514880"/>
            <a:ext cx="5275080" cy="442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Maliník list – od 34+1 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Porodní čaj : kontryhel, řebříček , kokoška ….od 36 </a:t>
            </a:r>
            <a:r>
              <a:rPr lang="cs-CZ" sz="2400" b="0" u="none" strike="noStrike" dirty="0" err="1">
                <a:solidFill>
                  <a:srgbClr val="1F497D"/>
                </a:solidFill>
                <a:uFillTx/>
                <a:latin typeface="Arial"/>
              </a:rPr>
              <a:t>tt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1F497D"/>
                </a:solidFill>
                <a:uFillTx/>
                <a:latin typeface="Arial"/>
              </a:rPr>
              <a:t>INGEBORG STADELMANN Zdravé  těhotenství  přirozený porod</a:t>
            </a: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41" name="Obrázek 1840"/>
          <p:cNvPicPr/>
          <p:nvPr/>
        </p:nvPicPr>
        <p:blipFill>
          <a:blip r:embed="rId2"/>
          <a:stretch/>
        </p:blipFill>
        <p:spPr>
          <a:xfrm>
            <a:off x="5704200" y="2403360"/>
            <a:ext cx="2575080" cy="2635920"/>
          </a:xfrm>
          <a:prstGeom prst="rect">
            <a:avLst/>
          </a:prstGeom>
          <a:ln w="0">
            <a:noFill/>
          </a:ln>
        </p:spPr>
      </p:pic>
      <p:pic>
        <p:nvPicPr>
          <p:cNvPr id="1842" name="Obrázek 1841"/>
          <p:cNvPicPr/>
          <p:nvPr/>
        </p:nvPicPr>
        <p:blipFill>
          <a:blip r:embed="rId3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PlaceHolder 1"/>
          <p:cNvSpPr>
            <a:spLocks noGrp="1"/>
          </p:cNvSpPr>
          <p:nvPr>
            <p:ph type="title"/>
          </p:nvPr>
        </p:nvSpPr>
        <p:spPr>
          <a:xfrm>
            <a:off x="962024" y="179999"/>
            <a:ext cx="7805055" cy="78119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1. Kazuistika</a:t>
            </a:r>
            <a:r>
              <a:rPr lang="cs-CZ" sz="2400" b="0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844" name="PlaceHolder 2"/>
          <p:cNvSpPr>
            <a:spLocks noGrp="1"/>
          </p:cNvSpPr>
          <p:nvPr>
            <p:ph type="subTitle"/>
          </p:nvPr>
        </p:nvSpPr>
        <p:spPr>
          <a:xfrm>
            <a:off x="180000" y="1066800"/>
            <a:ext cx="8458200" cy="49625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0" u="none" strike="noStrike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I/O Z.CH. 45 let,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st.p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IVF +KET,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st.p.PGT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pozit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scr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PE, užívala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       ASA, GBS +, individuální péče PA, pravidelná návštěva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       fyzioterapeutky</a:t>
            </a:r>
            <a:endParaRPr lang="cs-CZ" sz="2200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37+1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check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-in,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2cm hrdlo pro špičku, preferuje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porod,     příprava porodních cest + čaje, masážní olej s muškátovou šalvějí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38+1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nevyšetřena, odmítá indukci ve 39 t.t., začíná s napářkami,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     1. fáze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tejpingu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39+0 1. akupunktura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39+1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2cm hrdlo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proměklé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pro prst volně, souhlasí s indukcí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        2. fáze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tejpingu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39+2 2. akupunktura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45" name="Obrázek 1844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PlaceHolder 1"/>
          <p:cNvSpPr>
            <a:spLocks noGrp="1"/>
          </p:cNvSpPr>
          <p:nvPr>
            <p:ph type="title"/>
          </p:nvPr>
        </p:nvSpPr>
        <p:spPr>
          <a:xfrm>
            <a:off x="819150" y="332640"/>
            <a:ext cx="786513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Preindukce</a:t>
            </a: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 – metodický pokyn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78" name="PlaceHolder 2"/>
          <p:cNvSpPr>
            <a:spLocks noGrp="1"/>
          </p:cNvSpPr>
          <p:nvPr>
            <p:ph/>
          </p:nvPr>
        </p:nvSpPr>
        <p:spPr>
          <a:xfrm>
            <a:off x="457200" y="962026"/>
            <a:ext cx="8227080" cy="52959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2500" lnSpcReduction="20000"/>
          </a:bodyPr>
          <a:lstStyle/>
          <a:p>
            <a:pPr indent="0">
              <a:lnSpc>
                <a:spcPct val="120000"/>
              </a:lnSpc>
              <a:spcBef>
                <a:spcPts val="601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1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Prostin</a:t>
            </a:r>
            <a:r>
              <a:rPr lang="cs-CZ" sz="1600" b="1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E2 (</a:t>
            </a:r>
            <a:r>
              <a:rPr lang="cs-CZ" sz="1600" b="1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dinoproston</a:t>
            </a:r>
            <a:r>
              <a:rPr lang="cs-CZ" sz="1600" b="1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3mg., PGE2): 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- zahájení v den příjmu v 19:00 hod. 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FF0000"/>
                </a:solidFill>
                <a:uFillTx/>
                <a:latin typeface="Arial"/>
                <a:ea typeface="Calibri"/>
              </a:rPr>
              <a:t>- zavedení do zadní klenby poševní (lékař ÚPS), </a:t>
            </a:r>
            <a:r>
              <a:rPr lang="cs-CZ" sz="1600" b="0" i="1" u="none" strike="noStrike" dirty="0">
                <a:solidFill>
                  <a:srgbClr val="FF0000"/>
                </a:solidFill>
                <a:uFillTx/>
                <a:latin typeface="Arial"/>
                <a:ea typeface="Times New Roman"/>
              </a:rPr>
              <a:t>ozvy plodu před a po aplikaci, CTG natočit 2 hod po </a:t>
            </a:r>
            <a:r>
              <a:rPr lang="cs-CZ" sz="1600" b="0" i="1" u="none" strike="noStrike" dirty="0" err="1">
                <a:solidFill>
                  <a:srgbClr val="FF0000"/>
                </a:solidFill>
                <a:uFillTx/>
                <a:latin typeface="Arial"/>
                <a:ea typeface="Times New Roman"/>
              </a:rPr>
              <a:t>preindukci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- ráno (7:00) vaginální vyšetření vrchní službou, rozhodnutí ohledně pokračování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Times New Roman"/>
              </a:rPr>
              <a:t>preindukce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/zahájení indukce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601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- dávkování: 1mg.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Times New Roman"/>
              </a:rPr>
              <a:t>vag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. do zadní klenby á 12hod. / 3mg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Times New Roman"/>
              </a:rPr>
              <a:t>vag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. á 24h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1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Cytotec</a:t>
            </a:r>
            <a:r>
              <a:rPr lang="cs-CZ" sz="1600" b="1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, </a:t>
            </a:r>
            <a:r>
              <a:rPr lang="cs-CZ" sz="1600" b="1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Cyprostol</a:t>
            </a:r>
            <a:r>
              <a:rPr lang="cs-CZ" sz="1600" b="1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(</a:t>
            </a:r>
            <a:r>
              <a:rPr lang="cs-CZ" sz="1600" b="1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misoprostol</a:t>
            </a:r>
            <a:r>
              <a:rPr lang="cs-CZ" sz="1600" b="1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200ug., PGE1): 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- aplikace v 19:00 hod.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FF0000"/>
                </a:solidFill>
                <a:uFillTx/>
                <a:latin typeface="Arial"/>
                <a:ea typeface="Calibri"/>
              </a:rPr>
              <a:t>- zavedení do zadní klenby poševní (lékař ÚPS), </a:t>
            </a:r>
            <a:r>
              <a:rPr lang="cs-CZ" sz="1600" b="0" i="1" u="none" strike="noStrike" dirty="0">
                <a:solidFill>
                  <a:srgbClr val="FF0000"/>
                </a:solidFill>
                <a:uFillTx/>
                <a:latin typeface="Arial"/>
                <a:ea typeface="Times New Roman"/>
              </a:rPr>
              <a:t>ozvy plodu před a po aplikaci, CTG natočit 2 hod po </a:t>
            </a:r>
            <a:r>
              <a:rPr lang="cs-CZ" sz="1600" b="0" i="1" u="none" strike="noStrike" dirty="0" err="1">
                <a:solidFill>
                  <a:srgbClr val="FF0000"/>
                </a:solidFill>
                <a:uFillTx/>
                <a:latin typeface="Arial"/>
                <a:ea typeface="Times New Roman"/>
              </a:rPr>
              <a:t>preindukci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spcAft>
                <a:spcPts val="799"/>
              </a:spcAft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- ráno (7:00) vaginální vyšetření vrchní službou, rozhodnutí ohledně pokračování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Times New Roman"/>
              </a:rPr>
              <a:t>preindukce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Times New Roman"/>
              </a:rPr>
              <a:t>/zahájení indukce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- dávkování: 25ug.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vag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. do zadní klenby á 12 hod. (+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Vitagyn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C), při opakování  </a:t>
            </a:r>
            <a:r>
              <a:rPr lang="cs-CZ" sz="1600" b="0" i="1" u="none" strike="noStrike" dirty="0" err="1">
                <a:solidFill>
                  <a:srgbClr val="003C56"/>
                </a:solidFill>
                <a:uFillTx/>
                <a:latin typeface="Arial"/>
                <a:ea typeface="Calibri"/>
              </a:rPr>
              <a:t>preindukce</a:t>
            </a:r>
            <a:r>
              <a:rPr lang="cs-CZ" sz="1600" b="0" i="1" u="none" strike="noStrike" dirty="0">
                <a:solidFill>
                  <a:srgbClr val="003C56"/>
                </a:solidFill>
                <a:uFillTx/>
                <a:latin typeface="Arial"/>
                <a:ea typeface="Calibri"/>
              </a:rPr>
              <a:t> možnost navýšení dávky na 50ug. á 12hod.</a:t>
            </a: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2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1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PlaceHolder 1"/>
          <p:cNvSpPr>
            <a:spLocks noGrp="1"/>
          </p:cNvSpPr>
          <p:nvPr>
            <p:ph type="title"/>
          </p:nvPr>
        </p:nvSpPr>
        <p:spPr>
          <a:xfrm>
            <a:off x="923924" y="180000"/>
            <a:ext cx="7760355" cy="78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1. Kazuistika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/>
          </p:nvPr>
        </p:nvSpPr>
        <p:spPr>
          <a:xfrm>
            <a:off x="333375" y="1418039"/>
            <a:ext cx="4524825" cy="46493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39+4 3. akupunktura, poté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tejping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3. fáze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a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poradna PA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1cm hrdlo, volně pro 2 prsty, se souhlasem proveden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Hamilton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aromaterapie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39+6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6.39 příjem k porodu, branka 3 cm, porodní plán, homeopatie, aromaterapie, 13.30 aplikace EDA, 13.45 branka 4-5cm souhlasí s DVB, čirá,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porod 17.31,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epis.l.sin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., rpt.cerv.č.9, hoch 3430g 52cm, APG 10-10-10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48" name="Obrázek 1847"/>
          <p:cNvPicPr/>
          <p:nvPr/>
        </p:nvPicPr>
        <p:blipFill>
          <a:blip r:embed="rId2"/>
          <a:stretch/>
        </p:blipFill>
        <p:spPr>
          <a:xfrm>
            <a:off x="5034600" y="2160000"/>
            <a:ext cx="3243600" cy="1458000"/>
          </a:xfrm>
          <a:prstGeom prst="rect">
            <a:avLst/>
          </a:prstGeom>
          <a:ln w="0">
            <a:noFill/>
          </a:ln>
        </p:spPr>
      </p:pic>
      <p:pic>
        <p:nvPicPr>
          <p:cNvPr id="1849" name="Obrázek 1848"/>
          <p:cNvPicPr/>
          <p:nvPr/>
        </p:nvPicPr>
        <p:blipFill>
          <a:blip r:embed="rId3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PlaceHolder 1"/>
          <p:cNvSpPr>
            <a:spLocks noGrp="1"/>
          </p:cNvSpPr>
          <p:nvPr>
            <p:ph type="title"/>
          </p:nvPr>
        </p:nvSpPr>
        <p:spPr>
          <a:xfrm>
            <a:off x="1000124" y="180000"/>
            <a:ext cx="7766955" cy="78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2. Kazuistika</a:t>
            </a:r>
            <a:r>
              <a:rPr lang="cs-CZ" sz="2400" b="0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851" name="PlaceHolder 2"/>
          <p:cNvSpPr>
            <a:spLocks noGrp="1"/>
          </p:cNvSpPr>
          <p:nvPr>
            <p:ph type="subTitle"/>
          </p:nvPr>
        </p:nvSpPr>
        <p:spPr>
          <a:xfrm>
            <a:off x="285750" y="1123200"/>
            <a:ext cx="8481329" cy="50680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I/O I. M.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lékařka, 29let,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low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risk, zdravá, GBS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negat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individuální péče PA, ( letní období )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1" u="none" strike="noStrike" dirty="0">
              <a:solidFill>
                <a:srgbClr val="1F497D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36+5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check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-in,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2cm uzavřené hrdlo, čaj na přípravu, olej se šalvějí muškátovou ( poučena o aplikaci od 37+0 )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38+0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začátek s napářkami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38+5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poradna PA , nevyš., 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tejpování 1.+ 2. fáze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39+5 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poradna  u PA,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přetejpování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odpadlých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tejpů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40uk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, 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40+3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CTG, napářky již doporučeny denně, 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3. fáze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tejpů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52" name="Obrázek 1851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PlaceHolder 1"/>
          <p:cNvSpPr>
            <a:spLocks noGrp="1"/>
          </p:cNvSpPr>
          <p:nvPr>
            <p:ph type="title"/>
          </p:nvPr>
        </p:nvSpPr>
        <p:spPr>
          <a:xfrm>
            <a:off x="923924" y="180000"/>
            <a:ext cx="7843155" cy="78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2. Kazuistika</a:t>
            </a:r>
            <a:r>
              <a:rPr lang="cs-CZ" sz="2400" b="0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854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8278560" cy="463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40+5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poradna PA,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vyš. velmi sakrálně 1cm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proměklé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hrdlo pro prst zcela volně,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přetejpování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od 41+0 CTG denně 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41uk CTG, žádá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Hamilton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41+1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spontánní nástup kontrakcí, 23.00 příjem k porodu, porodní plán, branka 3 cm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41+2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5.14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spont.odtok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VP čirá, 6,40 branka 7 cm, unavená rodička, EDA, 10.49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porod,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epis.l.sin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., hoch 3460g 50 cm, APG 8-8-9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55" name="Obrázek 1854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PlaceHolder 1"/>
          <p:cNvSpPr>
            <a:spLocks noGrp="1"/>
          </p:cNvSpPr>
          <p:nvPr>
            <p:ph type="title"/>
          </p:nvPr>
        </p:nvSpPr>
        <p:spPr>
          <a:xfrm>
            <a:off x="885824" y="180000"/>
            <a:ext cx="7881255" cy="78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3. Kazuistika</a:t>
            </a:r>
            <a:r>
              <a:rPr lang="cs-CZ" sz="2400" b="0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857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8278560" cy="463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I/0 A. Ž.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35 let, prediabetes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ter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insulin + PAD, uspokojivé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kompenz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depres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sy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hypothyreoza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high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risk, individuální</a:t>
            </a:r>
            <a:r>
              <a:rPr lang="cs-CZ" sz="2200" dirty="0">
                <a:solidFill>
                  <a:srgbClr val="1F497D"/>
                </a:solidFill>
                <a:latin typeface="Arial"/>
              </a:rPr>
              <a:t> 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předporodní kurz, kurz přípravy porodních cest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Sledováná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ve VFN od 15.t.t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35+6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preference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spont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porodu, LGA 98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perc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nezralý nález, konzultace s PA -  napářky po domluvě od 36+1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37+0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tejping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 1.+ 2. fáze </a:t>
            </a:r>
            <a:endParaRPr lang="cs-CZ" sz="2200" b="1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37+6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2,5 cm hrdlo pro prst, </a:t>
            </a:r>
            <a:r>
              <a:rPr lang="cs-CZ" sz="2200" u="none" strike="noStrike" dirty="0">
                <a:solidFill>
                  <a:srgbClr val="1F497D"/>
                </a:solidFill>
                <a:uFillTx/>
                <a:latin typeface="Arial"/>
              </a:rPr>
              <a:t>proveden </a:t>
            </a:r>
            <a:r>
              <a:rPr lang="cs-CZ" sz="2200" u="none" strike="noStrike" dirty="0" err="1">
                <a:solidFill>
                  <a:srgbClr val="1F497D"/>
                </a:solidFill>
                <a:uFillTx/>
                <a:latin typeface="Arial"/>
              </a:rPr>
              <a:t>Hamilton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38uk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konzultace s PA, </a:t>
            </a: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3. fáze </a:t>
            </a:r>
            <a:r>
              <a:rPr lang="cs-CZ" sz="2200" b="1" u="none" strike="noStrike" dirty="0" err="1">
                <a:solidFill>
                  <a:srgbClr val="1F497D"/>
                </a:solidFill>
                <a:uFillTx/>
                <a:latin typeface="Arial"/>
              </a:rPr>
              <a:t>tejping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chce opakovat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Hamilton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, 1,5 cm hrdlo pro 2 prsty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58" name="Obrázek 1857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PlaceHolder 1"/>
          <p:cNvSpPr>
            <a:spLocks noGrp="1"/>
          </p:cNvSpPr>
          <p:nvPr>
            <p:ph type="title"/>
          </p:nvPr>
        </p:nvSpPr>
        <p:spPr>
          <a:xfrm>
            <a:off x="914400" y="180000"/>
            <a:ext cx="7852680" cy="78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3. Kazuistika</a:t>
            </a:r>
            <a:r>
              <a:rPr lang="cs-CZ" sz="2400" b="0" u="none" strike="noStrike" dirty="0">
                <a:solidFill>
                  <a:srgbClr val="FF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1860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8278560" cy="463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38+1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vag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 1cm hrdlo volně pro dva prsty, naplánovaná indukce na 38+3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38+3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příjem k plánované indukci,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Misoprostol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50ug á 4 hod 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1" u="none" strike="noStrike" dirty="0">
                <a:solidFill>
                  <a:srgbClr val="1F497D"/>
                </a:solidFill>
                <a:uFillTx/>
                <a:latin typeface="Arial"/>
              </a:rPr>
              <a:t>38+4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1,40 odtok VP, kontrakce od 3,40,  EDA, porod 9,31,děvče,  3975g, 52 cm, APG 9-10-10, </a:t>
            </a:r>
            <a:r>
              <a:rPr lang="cs-CZ" sz="2200" b="0" u="none" strike="noStrike" dirty="0" err="1">
                <a:solidFill>
                  <a:srgbClr val="1F497D"/>
                </a:solidFill>
                <a:uFillTx/>
                <a:latin typeface="Arial"/>
              </a:rPr>
              <a:t>epis.l.sin</a:t>
            </a: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., LMP + RCUI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61" name="Obrázek 1860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PlaceHolder 1"/>
          <p:cNvSpPr>
            <a:spLocks noGrp="1"/>
          </p:cNvSpPr>
          <p:nvPr>
            <p:ph type="title"/>
          </p:nvPr>
        </p:nvSpPr>
        <p:spPr>
          <a:xfrm>
            <a:off x="895350" y="276480"/>
            <a:ext cx="7871730" cy="62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A na závěr ?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63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8278560" cy="463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200" b="0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6600" b="1" u="none" strike="noStrike" dirty="0">
                <a:solidFill>
                  <a:srgbClr val="1F497D"/>
                </a:solidFill>
                <a:uFillTx/>
                <a:latin typeface="Arial"/>
              </a:rPr>
              <a:t> </a:t>
            </a:r>
            <a:endParaRPr lang="cs-CZ" sz="6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6600" b="1" u="none" strike="noStrike" dirty="0">
                <a:solidFill>
                  <a:srgbClr val="1F497D"/>
                </a:solidFill>
                <a:uFillTx/>
                <a:latin typeface="Arial"/>
              </a:rPr>
              <a:t> Prevence je základ </a:t>
            </a:r>
            <a:endParaRPr lang="cs-CZ" sz="66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2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cs-CZ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64" name="Obrázek 1863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5" name="Obrázek 1864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PlaceHolder 1"/>
          <p:cNvSpPr>
            <a:spLocks noGrp="1"/>
          </p:cNvSpPr>
          <p:nvPr>
            <p:ph type="title"/>
          </p:nvPr>
        </p:nvSpPr>
        <p:spPr>
          <a:xfrm>
            <a:off x="800100" y="333360"/>
            <a:ext cx="8341380" cy="500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Mechanické metody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80" name="PlaceHolder 2"/>
          <p:cNvSpPr>
            <a:spLocks noGrp="1"/>
          </p:cNvSpPr>
          <p:nvPr>
            <p:ph/>
          </p:nvPr>
        </p:nvSpPr>
        <p:spPr>
          <a:xfrm>
            <a:off x="457200" y="1413000"/>
            <a:ext cx="8227080" cy="4710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Font typeface="Wingdings" charset="2"/>
              <a:buChar char=""/>
            </a:pPr>
            <a:r>
              <a:rPr lang="cs-CZ" sz="2000" b="0" u="none" strike="noStrike" dirty="0" err="1">
                <a:solidFill>
                  <a:srgbClr val="003C56"/>
                </a:solidFill>
                <a:uFillTx/>
                <a:latin typeface="Arial"/>
              </a:rPr>
              <a:t>Dilapan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</a:rPr>
              <a:t>- důležitá správná technika zavedení (1-5ks </a:t>
            </a:r>
            <a:r>
              <a:rPr lang="cs-CZ" sz="1400" b="0" u="none" strike="noStrike" dirty="0" err="1">
                <a:solidFill>
                  <a:srgbClr val="1F497D"/>
                </a:solidFill>
                <a:uFillTx/>
                <a:latin typeface="Arial"/>
              </a:rPr>
              <a:t>intracervikálně</a:t>
            </a: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</a:rPr>
              <a:t>), neopakuje se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</a:rPr>
              <a:t>- hlavní účinek je již po 6h, ale dilatace probíhá až 24h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</a:rPr>
              <a:t>- nízké riziko infekcí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</a:rPr>
              <a:t>- lze kombinovat s PgE2 nebo PgE1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cs-CZ" sz="2000" b="0" u="none" strike="noStrike" dirty="0" err="1">
                <a:solidFill>
                  <a:srgbClr val="003C56"/>
                </a:solidFill>
                <a:uFillTx/>
                <a:latin typeface="Arial"/>
              </a:rPr>
              <a:t>Foley</a:t>
            </a: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 katetr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1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- </a:t>
            </a: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velikost č.16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- balonek zaveden </a:t>
            </a:r>
            <a:r>
              <a:rPr lang="cs-CZ" sz="1400" b="0" u="none" strike="noStrike" dirty="0" err="1">
                <a:solidFill>
                  <a:srgbClr val="1F497D"/>
                </a:solidFill>
                <a:uFillTx/>
                <a:latin typeface="Arial"/>
                <a:ea typeface="Calibri"/>
              </a:rPr>
              <a:t>transcervikálně</a:t>
            </a: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, </a:t>
            </a:r>
            <a:r>
              <a:rPr lang="cs-CZ" sz="1400" b="0" u="none" strike="noStrike" dirty="0" err="1">
                <a:solidFill>
                  <a:srgbClr val="1F497D"/>
                </a:solidFill>
                <a:uFillTx/>
                <a:latin typeface="Arial"/>
                <a:ea typeface="Calibri"/>
              </a:rPr>
              <a:t>extraamniálně</a:t>
            </a: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 za vnitřní branku,  náplň 30-60ml F1/1, konec se nalepí na stehno pod mírným tahem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- zavádění obvykle na 12h, možno ponechat až 24h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cs-CZ" sz="1400" b="0" u="none" strike="noStrike" dirty="0">
                <a:solidFill>
                  <a:srgbClr val="1F497D"/>
                </a:solidFill>
                <a:uFillTx/>
                <a:latin typeface="Arial"/>
                <a:ea typeface="Calibri"/>
              </a:rPr>
              <a:t>- při spontánní expulzi se opakovaně nezavádí</a:t>
            </a:r>
            <a:endParaRPr lang="cs-CZ" sz="1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81" name="Picture 6" descr="Dilapan-S® Patient Information - Safe and Effective Induction of Labour -  AGHealth"/>
          <p:cNvPicPr/>
          <p:nvPr/>
        </p:nvPicPr>
        <p:blipFill>
          <a:blip r:embed="rId2"/>
          <a:stretch/>
        </p:blipFill>
        <p:spPr>
          <a:xfrm>
            <a:off x="5043960" y="2105640"/>
            <a:ext cx="2955240" cy="1810080"/>
          </a:xfrm>
          <a:prstGeom prst="rect">
            <a:avLst/>
          </a:prstGeom>
          <a:ln w="0">
            <a:noFill/>
          </a:ln>
        </p:spPr>
      </p:pic>
      <p:pic>
        <p:nvPicPr>
          <p:cNvPr id="1782" name="Picture 2" descr="Katetr močový Folley Ch 24 s 5ml balonkem 10ks CH 24 - 1"/>
          <p:cNvPicPr/>
          <p:nvPr/>
        </p:nvPicPr>
        <p:blipFill>
          <a:blip r:embed="rId3"/>
          <a:stretch/>
        </p:blipFill>
        <p:spPr>
          <a:xfrm>
            <a:off x="4860000" y="4512600"/>
            <a:ext cx="1536120" cy="1536120"/>
          </a:xfrm>
          <a:prstGeom prst="rect">
            <a:avLst/>
          </a:prstGeom>
          <a:ln w="0">
            <a:noFill/>
          </a:ln>
        </p:spPr>
      </p:pic>
      <p:pic>
        <p:nvPicPr>
          <p:cNvPr id="1783" name="Picture 4" descr="Katetr močový Folley Ch 24 s 5ml balonkem 10ks CH 24 - 2"/>
          <p:cNvPicPr/>
          <p:nvPr/>
        </p:nvPicPr>
        <p:blipFill>
          <a:blip r:embed="rId4"/>
          <a:stretch/>
        </p:blipFill>
        <p:spPr>
          <a:xfrm>
            <a:off x="6804360" y="4521600"/>
            <a:ext cx="1536120" cy="153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title"/>
          </p:nvPr>
        </p:nvSpPr>
        <p:spPr>
          <a:xfrm>
            <a:off x="876300" y="342900"/>
            <a:ext cx="7807980" cy="533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Role porodní asistentky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85" name="PlaceHolder 2"/>
          <p:cNvSpPr>
            <a:spLocks noGrp="1"/>
          </p:cNvSpPr>
          <p:nvPr>
            <p:ph/>
          </p:nvPr>
        </p:nvSpPr>
        <p:spPr>
          <a:xfrm>
            <a:off x="457200" y="1340640"/>
            <a:ext cx="8227080" cy="478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asistence při zavedení </a:t>
            </a:r>
            <a:r>
              <a:rPr lang="cs-CZ" sz="2000" b="0" u="none" strike="noStrike" dirty="0" err="1">
                <a:solidFill>
                  <a:srgbClr val="003C56"/>
                </a:solidFill>
                <a:uFillTx/>
                <a:latin typeface="Arial"/>
              </a:rPr>
              <a:t>preindukce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monitorace matky a plodu dle metodického pokynu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cs-CZ" sz="4000" b="0" u="none" strike="noStrike" dirty="0">
                <a:solidFill>
                  <a:srgbClr val="003C56"/>
                </a:solidFill>
                <a:uFillTx/>
                <a:latin typeface="Arial"/>
              </a:rPr>
              <a:t>Otevřené pole pro působení porodní asistentky</a:t>
            </a:r>
            <a:endParaRPr lang="cs-CZ" sz="4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PlaceHolder 1"/>
          <p:cNvSpPr>
            <a:spLocks noGrp="1"/>
          </p:cNvSpPr>
          <p:nvPr>
            <p:ph type="title"/>
          </p:nvPr>
        </p:nvSpPr>
        <p:spPr>
          <a:xfrm>
            <a:off x="809625" y="332640"/>
            <a:ext cx="7874655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Stresová kaskáda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87" name="TextovéPole 3"/>
          <p:cNvSpPr/>
          <p:nvPr/>
        </p:nvSpPr>
        <p:spPr>
          <a:xfrm>
            <a:off x="218160" y="1117080"/>
            <a:ext cx="292176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2000" b="1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Vylučování oxytocinu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sng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Tlumící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Pocit ohrožení / stres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Neznámí lidé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Rušení otázkami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Nekomfortní prostředí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>
                <a:solidFill>
                  <a:srgbClr val="1F497D"/>
                </a:solidFill>
                <a:uFillTx/>
                <a:latin typeface="Arial"/>
                <a:ea typeface="DejaVu Sans"/>
              </a:rPr>
              <a:t>Nedostatek informací</a:t>
            </a: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8" name="TextovéPole 4"/>
          <p:cNvSpPr/>
          <p:nvPr/>
        </p:nvSpPr>
        <p:spPr>
          <a:xfrm>
            <a:off x="3142440" y="1465200"/>
            <a:ext cx="2644560" cy="24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cs-CZ" sz="1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sng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Podporující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Soukromí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Pocit bezpečí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Doteky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Uvolnění / relaxace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rgbClr val="1F497D"/>
                </a:solidFill>
                <a:uFillTx/>
                <a:latin typeface="Arial"/>
                <a:ea typeface="DejaVu Sans"/>
              </a:rPr>
              <a:t>Informovaná rodička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89" name="Zástupný obsah 7" descr="Obsah obrázku osoba, Maso, kůže, žena&#10;&#10;Popis byl vytvořen automaticky"/>
          <p:cNvPicPr/>
          <p:nvPr/>
        </p:nvPicPr>
        <p:blipFill>
          <a:blip r:embed="rId2"/>
          <a:stretch/>
        </p:blipFill>
        <p:spPr>
          <a:xfrm rot="5400000">
            <a:off x="5304600" y="2156400"/>
            <a:ext cx="3896280" cy="2921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PlaceHolder 1"/>
          <p:cNvSpPr>
            <a:spLocks noGrp="1"/>
          </p:cNvSpPr>
          <p:nvPr>
            <p:ph type="title"/>
          </p:nvPr>
        </p:nvSpPr>
        <p:spPr>
          <a:xfrm>
            <a:off x="819150" y="332640"/>
            <a:ext cx="786513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 err="1">
                <a:solidFill>
                  <a:srgbClr val="FF0000"/>
                </a:solidFill>
                <a:uFillTx/>
                <a:latin typeface="Arial"/>
              </a:rPr>
              <a:t>Rebozo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91" name="PlaceHolder 2"/>
          <p:cNvSpPr>
            <a:spLocks noGrp="1"/>
          </p:cNvSpPr>
          <p:nvPr>
            <p:ph/>
          </p:nvPr>
        </p:nvSpPr>
        <p:spPr>
          <a:xfrm>
            <a:off x="457200" y="1050120"/>
            <a:ext cx="8227080" cy="5073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</a:t>
            </a:r>
            <a:r>
              <a:rPr lang="cs-CZ" sz="2000" b="1" u="none" strike="noStrike" dirty="0">
                <a:solidFill>
                  <a:srgbClr val="003C56"/>
                </a:solidFill>
                <a:uFillTx/>
                <a:latin typeface="Arial"/>
              </a:rPr>
              <a:t> </a:t>
            </a: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uvolnění těla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aktivace plodu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navedení plodu do pánve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úprava postavení plodu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podvázání břicha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92" name="Obrázek 8" descr="Obsah obrázku osoba, oblečení, interiér, žena&#10;&#10;Popis byl vytvořen automaticky"/>
          <p:cNvPicPr/>
          <p:nvPr/>
        </p:nvPicPr>
        <p:blipFill>
          <a:blip r:embed="rId2"/>
          <a:stretch/>
        </p:blipFill>
        <p:spPr>
          <a:xfrm rot="5400000">
            <a:off x="5804625" y="1505865"/>
            <a:ext cx="3042360" cy="2281320"/>
          </a:xfrm>
          <a:prstGeom prst="rect">
            <a:avLst/>
          </a:prstGeom>
          <a:ln w="0">
            <a:noFill/>
          </a:ln>
        </p:spPr>
      </p:pic>
      <p:pic>
        <p:nvPicPr>
          <p:cNvPr id="1793" name="Obrázek 10" descr="Obsah obrázku osoba, oblečení, území, Módní doplňky&#10;&#10;Popis byl vytvořen automaticky"/>
          <p:cNvPicPr/>
          <p:nvPr/>
        </p:nvPicPr>
        <p:blipFill>
          <a:blip r:embed="rId3"/>
          <a:stretch/>
        </p:blipFill>
        <p:spPr>
          <a:xfrm rot="5400000">
            <a:off x="2905560" y="3063045"/>
            <a:ext cx="3330360" cy="249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PlaceHolder 1"/>
          <p:cNvSpPr>
            <a:spLocks noGrp="1"/>
          </p:cNvSpPr>
          <p:nvPr>
            <p:ph type="title"/>
          </p:nvPr>
        </p:nvSpPr>
        <p:spPr>
          <a:xfrm>
            <a:off x="819150" y="332640"/>
            <a:ext cx="786513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Aromaterapie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795" name="PlaceHolder 2"/>
          <p:cNvSpPr>
            <a:spLocks noGrp="1"/>
          </p:cNvSpPr>
          <p:nvPr>
            <p:ph/>
          </p:nvPr>
        </p:nvSpPr>
        <p:spPr>
          <a:xfrm>
            <a:off x="457200" y="1052640"/>
            <a:ext cx="8227080" cy="5070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Font typeface="Wingdings" charset="2"/>
              <a:buChar char=""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Esence zrození</a:t>
            </a:r>
            <a:endParaRPr lang="cs-CZ" sz="2000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květové vody </a:t>
            </a:r>
            <a:endParaRPr lang="cs-CZ" sz="2000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zklidnění v průběhu porodu</a:t>
            </a:r>
            <a:endParaRPr lang="cs-CZ" sz="2000" dirty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osvěžení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EO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masáž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3C56"/>
              </a:buClr>
              <a:buNone/>
              <a:tabLst>
                <a:tab pos="0" algn="l"/>
              </a:tabLst>
            </a:pPr>
            <a:r>
              <a:rPr lang="cs-CZ" sz="2000" b="0" u="none" strike="noStrike" dirty="0">
                <a:solidFill>
                  <a:srgbClr val="003C56"/>
                </a:solidFill>
                <a:uFillTx/>
                <a:latin typeface="Arial"/>
              </a:rPr>
              <a:t>- difuzér</a:t>
            </a: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96" name="Obrázek 4" descr="Obsah obrázku Řešení, interiér, Plastová láhev, umělá hmota&#10;&#10;Popis byl vytvořen automaticky"/>
          <p:cNvPicPr/>
          <p:nvPr/>
        </p:nvPicPr>
        <p:blipFill>
          <a:blip r:embed="rId2"/>
          <a:stretch/>
        </p:blipFill>
        <p:spPr>
          <a:xfrm>
            <a:off x="5419080" y="1009800"/>
            <a:ext cx="3199680" cy="2399040"/>
          </a:xfrm>
          <a:prstGeom prst="rect">
            <a:avLst/>
          </a:prstGeom>
          <a:ln w="0">
            <a:noFill/>
          </a:ln>
        </p:spPr>
      </p:pic>
      <p:pic>
        <p:nvPicPr>
          <p:cNvPr id="1797" name="Obrázek 6" descr="Obsah obrázku obloha, interiér, láhev, váza&#10;&#10;Popis byl vytvořen automaticky"/>
          <p:cNvPicPr/>
          <p:nvPr/>
        </p:nvPicPr>
        <p:blipFill>
          <a:blip r:embed="rId3"/>
          <a:stretch/>
        </p:blipFill>
        <p:spPr>
          <a:xfrm>
            <a:off x="2123640" y="3380760"/>
            <a:ext cx="3321360" cy="249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819150" y="332640"/>
            <a:ext cx="786513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Bylinná napářka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pic>
        <p:nvPicPr>
          <p:cNvPr id="1799" name="Zástupný obsah 4" descr="Obsah obrázku podlaha, nářadí, nábytek, překližka&#10;&#10;Popis byl vytvořen automaticky"/>
          <p:cNvPicPr/>
          <p:nvPr/>
        </p:nvPicPr>
        <p:blipFill>
          <a:blip r:embed="rId2"/>
          <a:stretch/>
        </p:blipFill>
        <p:spPr>
          <a:xfrm rot="5400000">
            <a:off x="4812840" y="1781640"/>
            <a:ext cx="4390200" cy="3291840"/>
          </a:xfrm>
          <a:prstGeom prst="rect">
            <a:avLst/>
          </a:prstGeom>
          <a:ln w="0">
            <a:noFill/>
          </a:ln>
        </p:spPr>
      </p:pic>
      <p:sp>
        <p:nvSpPr>
          <p:cNvPr id="1800" name="TextovéPole 6"/>
          <p:cNvSpPr/>
          <p:nvPr/>
        </p:nvSpPr>
        <p:spPr>
          <a:xfrm>
            <a:off x="143280" y="1361160"/>
            <a:ext cx="4517881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1F497D"/>
              </a:buClr>
              <a:buFont typeface="StarSymbol"/>
              <a:buChar char="-"/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uvolnění pánevního dna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F497D"/>
              </a:buClr>
              <a:buFont typeface="StarSymbol"/>
              <a:buChar char="-"/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změkčení hrdla děložního 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F497D"/>
              </a:buClr>
              <a:buFont typeface="StarSymbol"/>
              <a:buChar char="-"/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vliv na poševní sliznice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F497D"/>
              </a:buClr>
              <a:buFont typeface="StarSymbol"/>
              <a:buChar char="-"/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protizánětlivé, antibakteriální účinky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1F497D"/>
              </a:buClr>
              <a:buFont typeface="StarSymbol"/>
              <a:buChar char="-"/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  <a:ea typeface="DejaVu Sans"/>
              </a:rPr>
              <a:t>zklidnění</a:t>
            </a:r>
            <a:endParaRPr lang="cs-CZ" sz="2000" b="0" u="none" strike="noStrike" dirty="0">
              <a:solidFill>
                <a:schemeClr val="tx2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u="none" strike="noStrike" dirty="0">
                <a:solidFill>
                  <a:schemeClr val="tx2"/>
                </a:solidFill>
                <a:uFillTx/>
                <a:latin typeface="Arial"/>
              </a:rPr>
              <a:t>-   různá směs bylin dle potřeby</a:t>
            </a:r>
          </a:p>
          <a:p>
            <a:pPr>
              <a:lnSpc>
                <a:spcPct val="100000"/>
              </a:lnSpc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PlaceHolder 1"/>
          <p:cNvSpPr>
            <a:spLocks noGrp="1"/>
          </p:cNvSpPr>
          <p:nvPr>
            <p:ph type="title"/>
          </p:nvPr>
        </p:nvSpPr>
        <p:spPr>
          <a:xfrm>
            <a:off x="971640" y="260640"/>
            <a:ext cx="7712640" cy="501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400" b="1" u="none" strike="noStrike" dirty="0">
                <a:solidFill>
                  <a:srgbClr val="FF0000"/>
                </a:solidFill>
                <a:uFillTx/>
                <a:latin typeface="Arial"/>
              </a:rPr>
              <a:t>Role porodní asistentky </a:t>
            </a:r>
            <a:endParaRPr lang="cs-CZ" sz="2400" b="0" u="none" strike="noStrike" dirty="0">
              <a:solidFill>
                <a:srgbClr val="FF0000"/>
              </a:solidFill>
              <a:uFillTx/>
              <a:latin typeface="Arial"/>
            </a:endParaRPr>
          </a:p>
        </p:txBody>
      </p:sp>
      <p:sp>
        <p:nvSpPr>
          <p:cNvPr id="1805" name="PlaceHolder 2"/>
          <p:cNvSpPr>
            <a:spLocks noGrp="1"/>
          </p:cNvSpPr>
          <p:nvPr>
            <p:ph/>
          </p:nvPr>
        </p:nvSpPr>
        <p:spPr>
          <a:xfrm>
            <a:off x="457200" y="1340640"/>
            <a:ext cx="8227080" cy="4782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>
                <a:solidFill>
                  <a:srgbClr val="003C56"/>
                </a:solidFill>
                <a:uFillTx/>
                <a:latin typeface="Arial"/>
              </a:rPr>
              <a:t>    Otevřené pole pro působení     </a:t>
            </a:r>
            <a:endParaRPr lang="cs-CZ" sz="4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>
                <a:solidFill>
                  <a:srgbClr val="003C56"/>
                </a:solidFill>
                <a:uFillTx/>
                <a:latin typeface="Arial"/>
              </a:rPr>
              <a:t> porodní asistentky je zejména v  </a:t>
            </a:r>
            <a:endParaRPr lang="cs-CZ" sz="4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cs-CZ" sz="4000" b="0" u="none" strike="noStrike">
                <a:solidFill>
                  <a:srgbClr val="003C56"/>
                </a:solidFill>
                <a:uFillTx/>
                <a:latin typeface="Arial"/>
              </a:rPr>
              <a:t>      prevenci indukce porodu </a:t>
            </a:r>
            <a:endParaRPr lang="cs-CZ" sz="4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06" name="Obrázek 1805"/>
          <p:cNvPicPr/>
          <p:nvPr/>
        </p:nvPicPr>
        <p:blipFill>
          <a:blip r:embed="rId2"/>
          <a:srcRect l="30969" t="21904" r="31599" b="53551"/>
          <a:stretch/>
        </p:blipFill>
        <p:spPr>
          <a:xfrm>
            <a:off x="7020000" y="180000"/>
            <a:ext cx="2123280" cy="78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NemJi PPT</Template>
  <TotalTime>907</TotalTime>
  <Words>1290</Words>
  <Application>Microsoft Office PowerPoint</Application>
  <PresentationFormat>Předvádění na obrazovce (4:3)</PresentationFormat>
  <Paragraphs>203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10</vt:i4>
      </vt:variant>
      <vt:variant>
        <vt:lpstr>Nadpisy snímků</vt:lpstr>
      </vt:variant>
      <vt:variant>
        <vt:i4>26</vt:i4>
      </vt:variant>
    </vt:vector>
  </HeadingPairs>
  <TitlesOfParts>
    <vt:vector size="43" baseType="lpstr">
      <vt:lpstr>Arial</vt:lpstr>
      <vt:lpstr>Calibri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Péče porodní asistentky o ženu s prodlouženým těhotenstvím</vt:lpstr>
      <vt:lpstr>Preindukce – metodický pokyn</vt:lpstr>
      <vt:lpstr>Mechanické metody </vt:lpstr>
      <vt:lpstr>Role porodní asistentky</vt:lpstr>
      <vt:lpstr>Stresová kaskáda</vt:lpstr>
      <vt:lpstr>Rebozo</vt:lpstr>
      <vt:lpstr>Aromaterapie</vt:lpstr>
      <vt:lpstr>Bylinná napářka</vt:lpstr>
      <vt:lpstr>Role porodní asistentky </vt:lpstr>
      <vt:lpstr>Role porodní asistentky </vt:lpstr>
      <vt:lpstr>Fyzioterapie </vt:lpstr>
      <vt:lpstr>Crosstape</vt:lpstr>
      <vt:lpstr>Crosstape</vt:lpstr>
      <vt:lpstr>     Crosstape</vt:lpstr>
      <vt:lpstr>Crosstape</vt:lpstr>
      <vt:lpstr>Akupuntura</vt:lpstr>
      <vt:lpstr>Aromaterapie </vt:lpstr>
      <vt:lpstr>Fytoterapie  </vt:lpstr>
      <vt:lpstr>1. Kazuistika </vt:lpstr>
      <vt:lpstr>1. Kazuistika </vt:lpstr>
      <vt:lpstr>2. Kazuistika </vt:lpstr>
      <vt:lpstr>2. Kazuistika </vt:lpstr>
      <vt:lpstr>3. Kazuistika </vt:lpstr>
      <vt:lpstr>3. Kazuistika </vt:lpstr>
      <vt:lpstr>A na závěr ?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Péče porodní asistentky o ženu s prodlouženým těhotenstvím</dc:title>
  <dc:subject/>
  <dc:creator>Gynekologicko-porodnické oddělení</dc:creator>
  <dc:description/>
  <cp:lastModifiedBy>vspj</cp:lastModifiedBy>
  <cp:revision>31</cp:revision>
  <dcterms:created xsi:type="dcterms:W3CDTF">2024-10-23T17:35:27Z</dcterms:created>
  <dcterms:modified xsi:type="dcterms:W3CDTF">2024-11-07T07:16:10Z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0x010100DFE206D14221464381B2752A51B6927E</vt:lpwstr>
  </property>
  <property fmtid="{D5CDD505-2E9C-101B-9397-08002B2CF9AE}" pid="3" name="Notes">
    <vt:i4>1</vt:i4>
  </property>
  <property fmtid="{D5CDD505-2E9C-101B-9397-08002B2CF9AE}" pid="4" name="Order">
    <vt:lpwstr>19000.0000000000</vt:lpwstr>
  </property>
  <property fmtid="{D5CDD505-2E9C-101B-9397-08002B2CF9AE}" pid="5" name="Popis">
    <vt:lpwstr>Povinný vzor prezentace ve formátu ppt - verze office 97-2003.</vt:lpwstr>
  </property>
  <property fmtid="{D5CDD505-2E9C-101B-9397-08002B2CF9AE}" pid="6" name="PresentationFormat">
    <vt:lpwstr>Předvádění na obrazovce (4:3)</vt:lpwstr>
  </property>
  <property fmtid="{D5CDD505-2E9C-101B-9397-08002B2CF9AE}" pid="7" name="Slides">
    <vt:i4>10</vt:i4>
  </property>
  <property fmtid="{D5CDD505-2E9C-101B-9397-08002B2CF9AE}" pid="8" name="TemplateUrl">
    <vt:lpwstr/>
  </property>
  <property fmtid="{D5CDD505-2E9C-101B-9397-08002B2CF9AE}" pid="9" name="Title">
    <vt:lpwstr>Prezentace aplikace PowerPoint</vt:lpwstr>
  </property>
  <property fmtid="{D5CDD505-2E9C-101B-9397-08002B2CF9AE}" pid="10" name="_SharedFileIndex">
    <vt:lpwstr/>
  </property>
  <property fmtid="{D5CDD505-2E9C-101B-9397-08002B2CF9AE}" pid="11" name="_SourceUrl">
    <vt:lpwstr/>
  </property>
  <property fmtid="{D5CDD505-2E9C-101B-9397-08002B2CF9AE}" pid="12" name="display_urn:schemas-microsoft-com:office:office#Author">
    <vt:lpwstr>Staněk Jiří</vt:lpwstr>
  </property>
  <property fmtid="{D5CDD505-2E9C-101B-9397-08002B2CF9AE}" pid="13" name="display_urn:schemas-microsoft-com:office:office#Editor">
    <vt:lpwstr>Staněk Jiří</vt:lpwstr>
  </property>
  <property fmtid="{D5CDD505-2E9C-101B-9397-08002B2CF9AE}" pid="14" name="xd_ProgID">
    <vt:lpwstr/>
  </property>
</Properties>
</file>