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2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17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10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1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81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4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93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65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79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57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25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45DA5-C1A7-4CED-AEEE-1086A0DE4FA1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4F687-01B7-4673-B73A-FB7E89B3D7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98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ADOPCE,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NEBOLI OSVOJENÍ NOVOROZENCE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Bc. Jan David Dvořák, DiS.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330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Mateřství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cs-CZ" dirty="0" smtClean="0"/>
              <a:t>Informaci o narození dítěte je povinen hlásit poskytovatel zdravotní služby, kde byl porod dokončen, nebo kde byly služby poskytovány před či po porodu.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Rodič – jeden z nich (nebo i jeho zákonný zástupce).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Fyzická osoba, která se dozvěděla o narození dítěte.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Do 3 pracovních dní od porodu/kdy se dozvěděl/a o narození dítěte.</a:t>
            </a:r>
          </a:p>
          <a:p>
            <a:pPr marL="514350" indent="-514350" algn="just">
              <a:buAutoNum type="arabicPeriod"/>
            </a:pPr>
            <a:r>
              <a:rPr lang="cs-CZ" dirty="0" smtClean="0"/>
              <a:t>Doložit doklad o tom, že žena, která je zapisována jako matka dítěte, vskutku porodila.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32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Porody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 smtClean="0"/>
              <a:t>V nemocnici/klinice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 smtClean="0"/>
              <a:t>V domácím prostředí</a:t>
            </a:r>
            <a:r>
              <a:rPr lang="cs-CZ" dirty="0" smtClean="0"/>
              <a:t> </a:t>
            </a:r>
            <a:r>
              <a:rPr lang="cs-CZ" sz="1800" dirty="0" smtClean="0"/>
              <a:t>- za účasti jiné osoby,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	        - potřeba dosvědčit, že žena porodila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*</a:t>
            </a:r>
            <a:r>
              <a:rPr lang="cs-CZ" dirty="0" smtClean="0"/>
              <a:t> anonymní </a:t>
            </a:r>
            <a:r>
              <a:rPr lang="cs-CZ" sz="1800" dirty="0" smtClean="0"/>
              <a:t>- bez svědka, příp. bez následného ošetření,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       - je třeba prošetřit situaci orgánem policie, lékařem a výsledek ve zprávě je předán 			                  matrice s uvedením pohlaví dítěte, přibližným datem narození; mateřství ženy je 			                  buď najisto postaveno (vyšetřením), nebo je dítě vedeno jako nalezenec.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 smtClean="0"/>
              <a:t>Utajený</a:t>
            </a:r>
            <a:r>
              <a:rPr lang="cs-CZ" dirty="0" smtClean="0"/>
              <a:t> </a:t>
            </a:r>
            <a:r>
              <a:rPr lang="cs-CZ" sz="1800" dirty="0" smtClean="0"/>
              <a:t>- zmínka jen v zákoně o zdravotních službách,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 </a:t>
            </a:r>
            <a:r>
              <a:rPr lang="cs-CZ" sz="1800" dirty="0" smtClean="0"/>
              <a:t>       - žena s trvalým pobytem v ČR, neprovdaná,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 </a:t>
            </a:r>
            <a:r>
              <a:rPr lang="cs-CZ" sz="1800" dirty="0" smtClean="0"/>
              <a:t>       - žádost ženy o utajený porod s uvedením, že o dítě nehodlá pečovat – toto prohlášení ženy 		          není právně závazné, lze je ženou odvolat a žádat dítě do péče.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u="sng" dirty="0" smtClean="0"/>
              <a:t>Dvě dokumentace</a:t>
            </a:r>
            <a:r>
              <a:rPr lang="cs-CZ" sz="1800" dirty="0" smtClean="0"/>
              <a:t> – odděleně od zdravotnické dokumentace je vedeno jméno, příjmení a datum narození ženy, písemná žádost o utajení porodu, datum porodu. Po ukončení hospitalizace poskytovatel zdravotní služby zdravotnickou dokumentaci vloží do vhodného obalu, tu zapečetí a označí bezpečnostním kódem, který je předán též ženě. Otevření takto zapečetěné dokumentace je možné z rozhodnutí soudu, nebo na vlastní žádost ženy, která utajeně rodila. Matka může určit jméno a příjmení (jinak toto dítě nemá a určuje soud). Dítě z utajeného porodu může požádat po dovršení 12 let věku o nahlédnutí do sbírky listin vedené k zápisu narození.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62736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Baby-boxy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k nim právní úprava, ani taková, která by je předpokládala</a:t>
            </a:r>
          </a:p>
          <a:p>
            <a:r>
              <a:rPr lang="cs-CZ" dirty="0" smtClean="0"/>
              <a:t>Výtky OSN – porušování práv dítěte vyplývajících z mezinárodních smluv </a:t>
            </a:r>
          </a:p>
          <a:p>
            <a:r>
              <a:rPr lang="cs-CZ" dirty="0" smtClean="0"/>
              <a:t>Fungují jen díky aktivitám nadačního fondu </a:t>
            </a:r>
            <a:r>
              <a:rPr lang="cs-CZ" b="1" dirty="0" err="1" smtClean="0"/>
              <a:t>Statim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922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C00000"/>
                </a:solidFill>
              </a:rPr>
              <a:t>Magistrát města Jihlavy, odbor sociálních věcí</a:t>
            </a:r>
          </a:p>
          <a:p>
            <a:endParaRPr lang="cs-CZ" sz="18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3495" y="4648033"/>
            <a:ext cx="860526" cy="98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0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Osvojení (adopce)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z. č. 89/2012 Sb., občanský zákoník,</a:t>
            </a:r>
          </a:p>
          <a:p>
            <a:r>
              <a:rPr lang="cs-CZ" b="1" dirty="0"/>
              <a:t>z</a:t>
            </a:r>
            <a:r>
              <a:rPr lang="cs-CZ" b="1" dirty="0" smtClean="0"/>
              <a:t>. č. 359/2012 Sb., o sociálně-právní ochraně dětí,</a:t>
            </a:r>
          </a:p>
          <a:p>
            <a:r>
              <a:rPr lang="cs-CZ" b="1" dirty="0" smtClean="0"/>
              <a:t>Sdělení Federálního MZV č. 104/1991 Sb., Úmluva o právech dítěte,</a:t>
            </a:r>
          </a:p>
          <a:p>
            <a:r>
              <a:rPr lang="cs-CZ" b="1" dirty="0" smtClean="0"/>
              <a:t>z. č. 99/1963 Sb., občanský soudní řád,</a:t>
            </a:r>
          </a:p>
          <a:p>
            <a:r>
              <a:rPr lang="cs-CZ" b="1" dirty="0"/>
              <a:t>z</a:t>
            </a:r>
            <a:r>
              <a:rPr lang="cs-CZ" b="1" dirty="0" smtClean="0"/>
              <a:t>. č. 292/2013 Sb., o zvláštních řízeních soudních,</a:t>
            </a:r>
          </a:p>
          <a:p>
            <a:r>
              <a:rPr lang="cs-CZ" dirty="0"/>
              <a:t>z</a:t>
            </a:r>
            <a:r>
              <a:rPr lang="cs-CZ" dirty="0" smtClean="0"/>
              <a:t>. č. 301/2000 Sb., o matrikách, jménu a příjmení a o změně některých souvisejících předpisů,</a:t>
            </a:r>
          </a:p>
          <a:p>
            <a:r>
              <a:rPr lang="cs-CZ" dirty="0" smtClean="0"/>
              <a:t>z. č. 372/2011 Sb., o zdravotních službách,</a:t>
            </a:r>
          </a:p>
          <a:p>
            <a:r>
              <a:rPr lang="cs-CZ" dirty="0" smtClean="0"/>
              <a:t>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15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Osvojení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Přijetí cizí osoby za vlastní; jedná se o statusovou změnu zakládající poměr dítěte k osvojitelům jako jeho rodičům. Vzniká vztah mezi dítětem a osvojitelem jako mezi vlastním dítětem a jeho biologickým rodičem.</a:t>
            </a:r>
          </a:p>
          <a:p>
            <a:r>
              <a:rPr lang="cs-CZ" dirty="0" smtClean="0"/>
              <a:t>Ústavou garantované právo každého dítěte na rodinný život.</a:t>
            </a:r>
          </a:p>
          <a:p>
            <a:r>
              <a:rPr lang="cs-CZ" dirty="0" smtClean="0"/>
              <a:t>Musí být v nejlepším zájmu dítěte, nikoliv rodičů, osvojitelů a jiných osob.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67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Osvojení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Zrušitelné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Nezrušitelné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Přímé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Nepřímé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Společné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Individuální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Nepravé – přiosvojení manželem/</a:t>
            </a:r>
            <a:r>
              <a:rPr lang="cs-CZ" dirty="0" err="1" smtClean="0"/>
              <a:t>kou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984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Předpoklady osvojení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 smtClean="0"/>
              <a:t>I. </a:t>
            </a:r>
            <a:r>
              <a:rPr lang="cs-CZ" sz="2400" u="sng" dirty="0" smtClean="0"/>
              <a:t>na straně rodiny původu dítěte</a:t>
            </a:r>
            <a:r>
              <a:rPr lang="cs-CZ" sz="2400" dirty="0" smtClean="0"/>
              <a:t>: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 smtClean="0"/>
              <a:t>chybějící či nedostatečné rodinné prostředí/smrt rodičů/nesvéprávnost rodičů/nezájem rodičů a zbavení jich práva souhlasu k osvojení,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s</a:t>
            </a:r>
            <a:r>
              <a:rPr lang="cs-CZ" sz="1500" dirty="0" smtClean="0"/>
              <a:t>ouhlas rodičů s osvojením – otec hned/matka po 6 týdnech,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 smtClean="0"/>
              <a:t>nemožnost/neschopnost rodiče pečovat,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 smtClean="0"/>
              <a:t>nezájem širší rodiny,     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 smtClean="0"/>
              <a:t>II. </a:t>
            </a:r>
            <a:r>
              <a:rPr lang="cs-CZ" sz="2400" u="sng" dirty="0" smtClean="0"/>
              <a:t>na straně dítěte</a:t>
            </a:r>
            <a:r>
              <a:rPr lang="cs-CZ" sz="2400" dirty="0" smtClean="0"/>
              <a:t>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n</a:t>
            </a:r>
            <a:r>
              <a:rPr lang="cs-CZ" sz="1500" dirty="0" smtClean="0"/>
              <a:t>ejlepší zájem dítěte,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 smtClean="0"/>
              <a:t>zásadně souhlas rodičů (opatrovníka rodičů a dítěte),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 smtClean="0"/>
              <a:t>III. </a:t>
            </a:r>
            <a:r>
              <a:rPr lang="cs-CZ" sz="2400" u="sng" dirty="0" smtClean="0"/>
              <a:t>na straně osvojitele</a:t>
            </a:r>
            <a:r>
              <a:rPr lang="cs-CZ" sz="2400" dirty="0" smtClean="0"/>
              <a:t>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v</a:t>
            </a:r>
            <a:r>
              <a:rPr lang="cs-CZ" sz="1500" dirty="0" smtClean="0"/>
              <a:t>ůle osvojit dítě, správná motivace/připravenost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z</a:t>
            </a:r>
            <a:r>
              <a:rPr lang="cs-CZ" sz="1500" dirty="0" smtClean="0"/>
              <a:t>dravotní stav,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p</a:t>
            </a:r>
            <a:r>
              <a:rPr lang="cs-CZ" sz="1500" dirty="0" smtClean="0"/>
              <a:t>řiměřený věkový rozdíl,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n</a:t>
            </a:r>
            <a:r>
              <a:rPr lang="cs-CZ" sz="1500" dirty="0" smtClean="0"/>
              <a:t>eexistence nedovoleného příbuzenství,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 err="1"/>
              <a:t>p</a:t>
            </a:r>
            <a:r>
              <a:rPr lang="cs-CZ" sz="1500" dirty="0" err="1" smtClean="0"/>
              <a:t>readopční</a:t>
            </a:r>
            <a:r>
              <a:rPr lang="cs-CZ" sz="1500" dirty="0" smtClean="0"/>
              <a:t> péče,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1500" dirty="0"/>
              <a:t>n</a:t>
            </a:r>
            <a:r>
              <a:rPr lang="cs-CZ" sz="1500" dirty="0" smtClean="0"/>
              <a:t>ávrh k soudu,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 smtClean="0"/>
              <a:t>IV. </a:t>
            </a:r>
            <a:r>
              <a:rPr lang="cs-CZ" sz="2400" u="sng" dirty="0"/>
              <a:t>d</a:t>
            </a:r>
            <a:r>
              <a:rPr lang="cs-CZ" sz="2400" u="sng" dirty="0" smtClean="0"/>
              <a:t>alší</a:t>
            </a:r>
            <a:r>
              <a:rPr lang="cs-CZ" sz="2400" dirty="0" smtClean="0"/>
              <a:t>: </a:t>
            </a:r>
            <a:r>
              <a:rPr lang="cs-CZ" sz="1500" dirty="0" smtClean="0"/>
              <a:t>vztah jako mezi dítětem a rodičem; zprostředkování; rozhodnutí soudu (usnesení/rozsudek)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71005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Souhlas k osvojení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100000"/>
              </a:lnSpc>
              <a:spcBef>
                <a:spcPts val="0"/>
              </a:spcBef>
              <a:buAutoNum type="romanUcPeriod"/>
            </a:pPr>
            <a:r>
              <a:rPr lang="cs-CZ" dirty="0" smtClean="0"/>
              <a:t>Dává rodič  </a:t>
            </a:r>
            <a:r>
              <a:rPr lang="cs-CZ" sz="1800" dirty="0" smtClean="0"/>
              <a:t>-</a:t>
            </a:r>
            <a:r>
              <a:rPr lang="cs-CZ" dirty="0" smtClean="0"/>
              <a:t> </a:t>
            </a:r>
            <a:r>
              <a:rPr lang="cs-CZ" sz="1800" dirty="0" smtClean="0"/>
              <a:t>otec, který je v RL, ihned poté, kdy se dozvěděl o narození dítěte,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	          matka až po uplynutí šestinedělí,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- rodiče musí být plně svéprávní, musí být učiněn vážně, svobodně a poučeně,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- může udělit i nezletilý rodič starší 16 let s přihlédnutím k věku a rozumové vyspělosti,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- nesvéprávný rodič, jen dle rozsahu a formulace nesvéprávnosti.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 smtClean="0"/>
              <a:t>II. Nevyžaduje se </a:t>
            </a:r>
            <a:r>
              <a:rPr lang="cs-CZ" sz="1800" dirty="0"/>
              <a:t>-</a:t>
            </a:r>
            <a:r>
              <a:rPr lang="cs-CZ" sz="1800" dirty="0" smtClean="0"/>
              <a:t>  rodič/e zbaveni rodičovské odpovědnosti a současně i práva souhlasu k osvojení,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     -  rodič/e není schopen formulovat svoji vůli, nebo rozpoznat následky svého 			                jednání, nebo je ovládnout,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     - rodič/e se zdržuje na neznámém místě, je jmenován opatrovník/poručník pro              		                udělení souhlasu k osvojení; poručník či opatrovník musí zjistit rozhodné 			                skutečnosti pro udělení souhlasu za rodiče – poměry v rodině dítěte/není-li 			                náhodou osoby v rodině, která by se dítěte ujala.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88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Souhlas k osvojení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Lze udělit je před soudem do protokolu soudu a lze jej odvolat rodičem do 3 měsíců od jeho udělení.</a:t>
            </a:r>
          </a:p>
          <a:p>
            <a:pPr algn="just"/>
            <a:r>
              <a:rPr lang="cs-CZ" dirty="0" smtClean="0"/>
              <a:t>I po třech měsících, nejpozději do právní moci rozsudku o osvojení lze se rodičem domáhat navrácení dítěte.</a:t>
            </a:r>
          </a:p>
          <a:p>
            <a:pPr algn="just"/>
            <a:r>
              <a:rPr lang="cs-CZ" dirty="0" smtClean="0"/>
              <a:t>Platí 6 let od jeho udělení.</a:t>
            </a:r>
          </a:p>
          <a:p>
            <a:pPr algn="just"/>
            <a:r>
              <a:rPr lang="cs-CZ" dirty="0" smtClean="0"/>
              <a:t>Po udělení rodičem, rodič pozbývá rodičovské odpovědnosti k dítěti, rodič není účastníkem dalších jednání soudu.</a:t>
            </a:r>
          </a:p>
          <a:p>
            <a:pPr algn="just"/>
            <a:r>
              <a:rPr lang="cs-CZ" dirty="0" smtClean="0"/>
              <a:t>Dítě musí mít zákonného zástupce, tím je zpravidla jmenován OSPOD.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47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Proces osvojení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I. </a:t>
            </a:r>
            <a:r>
              <a:rPr lang="cs-CZ" dirty="0" err="1" smtClean="0"/>
              <a:t>Preadopční</a:t>
            </a:r>
            <a:r>
              <a:rPr lang="cs-CZ" dirty="0" smtClean="0"/>
              <a:t> péče - péče před osvojením, nejméně po 6 měsíců,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		- na návrh osvojitelů.</a:t>
            </a:r>
          </a:p>
          <a:p>
            <a:pPr marL="0" indent="0" algn="just">
              <a:buNone/>
            </a:pPr>
            <a:r>
              <a:rPr lang="cs-CZ" dirty="0" smtClean="0"/>
              <a:t>II. Osvojení - po uplynutí péče před osvojením,</a:t>
            </a:r>
          </a:p>
          <a:p>
            <a:pPr marL="0" indent="0" algn="just">
              <a:buNone/>
            </a:pPr>
            <a:r>
              <a:rPr lang="cs-CZ" dirty="0"/>
              <a:t>	 </a:t>
            </a:r>
            <a:r>
              <a:rPr lang="cs-CZ" dirty="0" smtClean="0"/>
              <a:t>        - není-li osoby z rodiny původu dítěte,</a:t>
            </a:r>
          </a:p>
          <a:p>
            <a:pPr marL="0" indent="0" algn="just">
              <a:buNone/>
            </a:pPr>
            <a:r>
              <a:rPr lang="cs-CZ" dirty="0"/>
              <a:t>	 </a:t>
            </a:r>
            <a:r>
              <a:rPr lang="cs-CZ" dirty="0" smtClean="0"/>
              <a:t>        - zájem dítěte na osvojení (právo, hledisko i příkaz),</a:t>
            </a:r>
          </a:p>
          <a:p>
            <a:pPr marL="0" indent="0" algn="just">
              <a:buNone/>
            </a:pPr>
            <a:r>
              <a:rPr lang="cs-CZ" dirty="0"/>
              <a:t>	 </a:t>
            </a:r>
            <a:r>
              <a:rPr lang="cs-CZ" dirty="0" smtClean="0"/>
              <a:t>        - vztah mezi dítětem a osvojitelem,</a:t>
            </a:r>
          </a:p>
          <a:p>
            <a:pPr marL="0" indent="0" algn="just">
              <a:buNone/>
            </a:pPr>
            <a:r>
              <a:rPr lang="cs-CZ" dirty="0"/>
              <a:t>	 </a:t>
            </a:r>
            <a:r>
              <a:rPr lang="cs-CZ" dirty="0" smtClean="0"/>
              <a:t>        - lze do tří let od právní moci zrušit, jinak se automaticky 		           stává nezrušitelným.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708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Rodičovství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 smtClean="0"/>
              <a:t>Matka jistá (?), otec nejistý.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 smtClean="0"/>
              <a:t>Mateřství </a:t>
            </a:r>
            <a:r>
              <a:rPr lang="cs-CZ" sz="1800" dirty="0" smtClean="0"/>
              <a:t>- žena, která dítě porodila (!), není nutný biologický vztah,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 </a:t>
            </a:r>
            <a:r>
              <a:rPr lang="cs-CZ" sz="1800" dirty="0" smtClean="0"/>
              <a:t>              - náhradní - v rámci asistované reprodukce, není právně ukotveno, jako náhradní matky zejm. 			  využití sestry, babičky,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	</a:t>
            </a:r>
            <a:r>
              <a:rPr lang="cs-CZ" sz="1800" dirty="0" smtClean="0"/>
              <a:t>	                - biologická matka osvojuje své biologické dítě,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           - jediná zmínka § 804 OZ </a:t>
            </a:r>
            <a:r>
              <a:rPr lang="cs-CZ" sz="1800" i="1" dirty="0" smtClean="0"/>
              <a:t>„Osvojení je vyloučeno mezi osobami spolu příbuznými v 			přímé linii a mezi sourozenci. To neplatí v případě náhradního mateřství.“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 smtClean="0"/>
              <a:t>Otcovství</a:t>
            </a:r>
            <a:r>
              <a:rPr lang="cs-CZ" sz="1800" i="1" dirty="0" smtClean="0"/>
              <a:t> - </a:t>
            </a:r>
            <a:r>
              <a:rPr lang="cs-CZ" sz="1800" dirty="0" smtClean="0"/>
              <a:t>muž, který o sobě prohlásil, že je otcem a učinil tak souhlasným prohlášením s matkou dítěte </a:t>
            </a:r>
            <a:r>
              <a:rPr lang="cs-CZ" sz="1800" dirty="0" smtClean="0"/>
              <a:t>   	                před </a:t>
            </a:r>
            <a:r>
              <a:rPr lang="cs-CZ" sz="1800" dirty="0" smtClean="0"/>
              <a:t>matrikou, nebo o jehož otcovství rozhodl soud.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i="1" dirty="0" smtClean="0">
                <a:solidFill>
                  <a:srgbClr val="FF0000"/>
                </a:solidFill>
              </a:rPr>
              <a:t>Biologické</a:t>
            </a:r>
            <a:r>
              <a:rPr lang="cs-CZ" i="1" dirty="0" smtClean="0"/>
              <a:t> x </a:t>
            </a:r>
            <a:r>
              <a:rPr lang="cs-CZ" i="1" dirty="0" smtClean="0">
                <a:solidFill>
                  <a:srgbClr val="0070C0"/>
                </a:solidFill>
              </a:rPr>
              <a:t>právní</a:t>
            </a:r>
            <a:r>
              <a:rPr lang="cs-CZ" i="1" dirty="0" smtClean="0"/>
              <a:t> x </a:t>
            </a:r>
            <a:r>
              <a:rPr lang="cs-CZ" i="1" dirty="0" smtClean="0">
                <a:solidFill>
                  <a:schemeClr val="accent6">
                    <a:lumMod val="75000"/>
                  </a:schemeClr>
                </a:solidFill>
              </a:rPr>
              <a:t>sociální</a:t>
            </a:r>
            <a:endParaRPr lang="cs-CZ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8581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1153</Words>
  <Application>Microsoft Office PowerPoint</Application>
  <PresentationFormat>Širokoúhlá obrazovka</PresentationFormat>
  <Paragraphs>98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ADOPCE, NEBOLI OSVOJENÍ NOVOROZENCE</vt:lpstr>
      <vt:lpstr>Osvojení (adopce)</vt:lpstr>
      <vt:lpstr>Osvojení</vt:lpstr>
      <vt:lpstr>Osvojení</vt:lpstr>
      <vt:lpstr>Předpoklady osvojení</vt:lpstr>
      <vt:lpstr>Souhlas k osvojení</vt:lpstr>
      <vt:lpstr>Souhlas k osvojení</vt:lpstr>
      <vt:lpstr>Proces osvojení</vt:lpstr>
      <vt:lpstr>Rodičovství</vt:lpstr>
      <vt:lpstr>Mateřství</vt:lpstr>
      <vt:lpstr>Porody</vt:lpstr>
      <vt:lpstr>Baby-boxy</vt:lpstr>
      <vt:lpstr>Děkuji za pozornost</vt:lpstr>
    </vt:vector>
  </TitlesOfParts>
  <Company>MyCompany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ADOPCE, NEBOLI OSVOJENÍ NOVOROZENCE</dc:title>
  <dc:creator>DVOŘÁK Jan David Mgr.</dc:creator>
  <cp:lastModifiedBy>DVOŘÁK Jan David Mgr.</cp:lastModifiedBy>
  <cp:revision>17</cp:revision>
  <dcterms:created xsi:type="dcterms:W3CDTF">2024-10-30T08:26:33Z</dcterms:created>
  <dcterms:modified xsi:type="dcterms:W3CDTF">2024-10-30T12:07:17Z</dcterms:modified>
</cp:coreProperties>
</file>